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  <p:sldMasterId id="2147483916" r:id="rId2"/>
  </p:sldMasterIdLst>
  <p:notesMasterIdLst>
    <p:notesMasterId r:id="rId23"/>
  </p:notesMasterIdLst>
  <p:handoutMasterIdLst>
    <p:handoutMasterId r:id="rId24"/>
  </p:handoutMasterIdLst>
  <p:sldIdLst>
    <p:sldId id="286" r:id="rId3"/>
    <p:sldId id="288" r:id="rId4"/>
    <p:sldId id="327" r:id="rId5"/>
    <p:sldId id="289" r:id="rId6"/>
    <p:sldId id="333" r:id="rId7"/>
    <p:sldId id="313" r:id="rId8"/>
    <p:sldId id="328" r:id="rId9"/>
    <p:sldId id="290" r:id="rId10"/>
    <p:sldId id="293" r:id="rId11"/>
    <p:sldId id="314" r:id="rId12"/>
    <p:sldId id="294" r:id="rId13"/>
    <p:sldId id="332" r:id="rId14"/>
    <p:sldId id="297" r:id="rId15"/>
    <p:sldId id="299" r:id="rId16"/>
    <p:sldId id="329" r:id="rId17"/>
    <p:sldId id="309" r:id="rId18"/>
    <p:sldId id="330" r:id="rId19"/>
    <p:sldId id="331" r:id="rId20"/>
    <p:sldId id="323" r:id="rId21"/>
    <p:sldId id="326" r:id="rId22"/>
  </p:sldIdLst>
  <p:sldSz cx="9144000" cy="5143500" type="screen16x9"/>
  <p:notesSz cx="6794500" cy="9982200"/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CC"/>
    <a:srgbClr val="CC0000"/>
    <a:srgbClr val="CC0066"/>
    <a:srgbClr val="004C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6323" autoAdjust="0"/>
  </p:normalViewPr>
  <p:slideViewPr>
    <p:cSldViewPr>
      <p:cViewPr varScale="1">
        <p:scale>
          <a:sx n="108" d="100"/>
          <a:sy n="108" d="100"/>
        </p:scale>
        <p:origin x="-96" y="-7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0"/>
    </c:view3D>
    <c:plotArea>
      <c:layout>
        <c:manualLayout>
          <c:layoutTarget val="inner"/>
          <c:xMode val="edge"/>
          <c:yMode val="edge"/>
          <c:x val="2.6265199660311603E-2"/>
          <c:y val="7.5158892303977196E-2"/>
          <c:w val="0.56454557148783169"/>
          <c:h val="0.84344343786848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-0.12444926019765391"/>
                  <c:y val="-0.17051741226563449"/>
                </c:manualLayout>
              </c:layout>
              <c:showVal val="1"/>
            </c:dLbl>
            <c:dLbl>
              <c:idx val="1"/>
              <c:layout>
                <c:manualLayout>
                  <c:x val="0.10692083957417621"/>
                  <c:y val="0.1599103873779418"/>
                </c:manualLayout>
              </c:layout>
              <c:showVal val="1"/>
            </c:dLbl>
            <c:dLbl>
              <c:idx val="2"/>
              <c:layout>
                <c:manualLayout>
                  <c:x val="-3.8197731336963518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8.8072327577760068E-2"/>
                  <c:y val="0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</c:dLbls>
          <c:cat>
            <c:strRef>
              <c:f>Лист1!$A$2:$A$5</c:f>
              <c:strCache>
                <c:ptCount val="4"/>
                <c:pt idx="0">
                  <c:v>государственные учреждения</c:v>
                </c:pt>
                <c:pt idx="1">
                  <c:v>некоммерческие организации</c:v>
                </c:pt>
                <c:pt idx="2">
                  <c:v>коммерческая организация</c:v>
                </c:pt>
                <c:pt idx="3">
                  <c:v>индивидуальный предприниматель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0.75400000000000156</c:v>
                </c:pt>
                <c:pt idx="1">
                  <c:v>0.21300000000000024</c:v>
                </c:pt>
                <c:pt idx="2">
                  <c:v>1.6500000000000067E-2</c:v>
                </c:pt>
                <c:pt idx="3">
                  <c:v>1.6500000000000067E-2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5337462642431356"/>
          <c:y val="7.9523857858895264E-2"/>
          <c:w val="0.42301442772054215"/>
          <c:h val="0.86044164842852644"/>
        </c:manualLayout>
      </c:layout>
      <c:txPr>
        <a:bodyPr/>
        <a:lstStyle/>
        <a:p>
          <a:pPr>
            <a:defRPr sz="28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65286-497C-402C-B813-32FF7FD878F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1B5BC7-5643-406D-92BF-F80A93EA75A6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ИП </a:t>
          </a:r>
          <a:r>
            <a:rPr lang="ru-RU" dirty="0" err="1" smtClean="0"/>
            <a:t>Котлова</a:t>
          </a:r>
          <a:r>
            <a:rPr lang="ru-RU" dirty="0" smtClean="0"/>
            <a:t> А.В.</a:t>
          </a:r>
          <a:endParaRPr lang="ru-RU" dirty="0"/>
        </a:p>
      </dgm:t>
    </dgm:pt>
    <dgm:pt modelId="{83729D6E-C7F8-41D2-AA0D-737A78868952}" type="parTrans" cxnId="{0E8BA8C1-70DB-4A51-A0AA-C87338EB9C13}">
      <dgm:prSet/>
      <dgm:spPr/>
      <dgm:t>
        <a:bodyPr/>
        <a:lstStyle/>
        <a:p>
          <a:endParaRPr lang="ru-RU"/>
        </a:p>
      </dgm:t>
    </dgm:pt>
    <dgm:pt modelId="{217ED388-FAB7-4555-83DB-E5C1203E373A}" type="sibTrans" cxnId="{0E8BA8C1-70DB-4A51-A0AA-C87338EB9C13}">
      <dgm:prSet/>
      <dgm:spPr/>
      <dgm:t>
        <a:bodyPr/>
        <a:lstStyle/>
        <a:p>
          <a:endParaRPr lang="ru-RU"/>
        </a:p>
      </dgm:t>
    </dgm:pt>
    <dgm:pt modelId="{66355275-ABA3-4011-9147-86B10C6E7487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граждане пожилого возраста и инвалиды</a:t>
          </a:r>
          <a:endParaRPr lang="ru-RU" sz="1800" dirty="0"/>
        </a:p>
      </dgm:t>
    </dgm:pt>
    <dgm:pt modelId="{C442D15A-CDA3-4599-BBF9-F831C82C4CF9}" type="parTrans" cxnId="{60E641FE-CD1E-4CCF-BFB4-6BB2B9005D25}">
      <dgm:prSet/>
      <dgm:spPr/>
      <dgm:t>
        <a:bodyPr/>
        <a:lstStyle/>
        <a:p>
          <a:endParaRPr lang="ru-RU"/>
        </a:p>
      </dgm:t>
    </dgm:pt>
    <dgm:pt modelId="{A1BD4D70-660B-43F3-BF39-4C37460CFE79}" type="sibTrans" cxnId="{60E641FE-CD1E-4CCF-BFB4-6BB2B9005D25}">
      <dgm:prSet/>
      <dgm:spPr/>
      <dgm:t>
        <a:bodyPr/>
        <a:lstStyle/>
        <a:p>
          <a:endParaRPr lang="ru-RU"/>
        </a:p>
      </dgm:t>
    </dgm:pt>
    <dgm:pt modelId="{CCDF9886-4836-41E1-BAF4-52180E1ABED5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ХКОО «Милосердие»</a:t>
          </a:r>
          <a:endParaRPr lang="ru-RU" dirty="0"/>
        </a:p>
      </dgm:t>
    </dgm:pt>
    <dgm:pt modelId="{C332E10A-CA76-49CE-852A-EBAC3E4FF46B}" type="parTrans" cxnId="{EA8013D6-39D4-4603-BE7A-DF2510DC7A43}">
      <dgm:prSet/>
      <dgm:spPr/>
      <dgm:t>
        <a:bodyPr/>
        <a:lstStyle/>
        <a:p>
          <a:endParaRPr lang="ru-RU"/>
        </a:p>
      </dgm:t>
    </dgm:pt>
    <dgm:pt modelId="{A0BE8C5F-B9DF-443E-8A28-698811AC6FB6}" type="sibTrans" cxnId="{EA8013D6-39D4-4603-BE7A-DF2510DC7A43}">
      <dgm:prSet/>
      <dgm:spPr/>
      <dgm:t>
        <a:bodyPr/>
        <a:lstStyle/>
        <a:p>
          <a:endParaRPr lang="ru-RU"/>
        </a:p>
      </dgm:t>
    </dgm:pt>
    <dgm:pt modelId="{2AEA9FC4-0889-4BBB-B8B0-3FC86F355902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/>
            <a:t>граждане, оказавшиеся в трудной жизненной ситуации</a:t>
          </a:r>
          <a:endParaRPr lang="ru-RU" sz="1600" dirty="0"/>
        </a:p>
      </dgm:t>
    </dgm:pt>
    <dgm:pt modelId="{25CE9FB1-2099-4124-95F4-0926223DC646}" type="parTrans" cxnId="{2508AFF2-DDF0-4F7C-AAAC-2763C69775E4}">
      <dgm:prSet/>
      <dgm:spPr/>
      <dgm:t>
        <a:bodyPr/>
        <a:lstStyle/>
        <a:p>
          <a:endParaRPr lang="ru-RU"/>
        </a:p>
      </dgm:t>
    </dgm:pt>
    <dgm:pt modelId="{0AF9349C-8428-418A-845D-C8D79E177D50}" type="sibTrans" cxnId="{2508AFF2-DDF0-4F7C-AAAC-2763C69775E4}">
      <dgm:prSet/>
      <dgm:spPr/>
      <dgm:t>
        <a:bodyPr/>
        <a:lstStyle/>
        <a:p>
          <a:endParaRPr lang="ru-RU"/>
        </a:p>
      </dgm:t>
    </dgm:pt>
    <dgm:pt modelId="{A6FCF3E7-EDB8-4831-8343-F20AD07D1E43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АНО «Возрождение семьи»</a:t>
          </a:r>
          <a:endParaRPr lang="ru-RU" dirty="0"/>
        </a:p>
      </dgm:t>
    </dgm:pt>
    <dgm:pt modelId="{441F6FDC-5FDD-44D5-AC02-6B552F12B2B8}" type="parTrans" cxnId="{B2496F11-E969-4DA9-BB6F-F7CFC8368DBC}">
      <dgm:prSet/>
      <dgm:spPr/>
      <dgm:t>
        <a:bodyPr/>
        <a:lstStyle/>
        <a:p>
          <a:endParaRPr lang="ru-RU"/>
        </a:p>
      </dgm:t>
    </dgm:pt>
    <dgm:pt modelId="{4FC3CC65-1E19-482F-9845-FB4FAF98BF1F}" type="sibTrans" cxnId="{B2496F11-E969-4DA9-BB6F-F7CFC8368DBC}">
      <dgm:prSet/>
      <dgm:spPr/>
      <dgm:t>
        <a:bodyPr/>
        <a:lstStyle/>
        <a:p>
          <a:endParaRPr lang="ru-RU"/>
        </a:p>
      </dgm:t>
    </dgm:pt>
    <dgm:pt modelId="{EC53E7F2-7310-4761-A1B9-2977FD39C6B2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несовершеннолетние дети и их родители</a:t>
          </a:r>
          <a:endParaRPr lang="ru-RU" sz="1800" dirty="0"/>
        </a:p>
      </dgm:t>
    </dgm:pt>
    <dgm:pt modelId="{CDC0FD33-B3F2-4B72-AF26-14EB84C00B18}" type="parTrans" cxnId="{7B3CF938-9F28-46CE-AE50-D4C3BF9C0FBD}">
      <dgm:prSet/>
      <dgm:spPr/>
      <dgm:t>
        <a:bodyPr/>
        <a:lstStyle/>
        <a:p>
          <a:endParaRPr lang="ru-RU"/>
        </a:p>
      </dgm:t>
    </dgm:pt>
    <dgm:pt modelId="{22C55A2D-89C2-4986-897C-63A16271C59E}" type="sibTrans" cxnId="{7B3CF938-9F28-46CE-AE50-D4C3BF9C0FBD}">
      <dgm:prSet/>
      <dgm:spPr/>
      <dgm:t>
        <a:bodyPr/>
        <a:lstStyle/>
        <a:p>
          <a:endParaRPr lang="ru-RU"/>
        </a:p>
      </dgm:t>
    </dgm:pt>
    <dgm:pt modelId="{4C61F5B5-A8E4-4983-9394-3F264FCC4572}" type="pres">
      <dgm:prSet presAssocID="{15C65286-497C-402C-B813-32FF7FD878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15B50B-D8A3-46E6-AD55-A1A022C9E48D}" type="pres">
      <dgm:prSet presAssocID="{D61B5BC7-5643-406D-92BF-F80A93EA75A6}" presName="linNode" presStyleCnt="0"/>
      <dgm:spPr/>
    </dgm:pt>
    <dgm:pt modelId="{2D5633C6-F6A0-4741-BBAE-60719F33B3F7}" type="pres">
      <dgm:prSet presAssocID="{D61B5BC7-5643-406D-92BF-F80A93EA75A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CBEB7-7ADC-4A6E-8A20-8355DAB0737B}" type="pres">
      <dgm:prSet presAssocID="{D61B5BC7-5643-406D-92BF-F80A93EA75A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129AB-EF7C-48A6-AB97-AFCF3F11000D}" type="pres">
      <dgm:prSet presAssocID="{217ED388-FAB7-4555-83DB-E5C1203E373A}" presName="sp" presStyleCnt="0"/>
      <dgm:spPr/>
    </dgm:pt>
    <dgm:pt modelId="{B882C8C7-5199-4FA6-87FC-5A0D9D348F4F}" type="pres">
      <dgm:prSet presAssocID="{CCDF9886-4836-41E1-BAF4-52180E1ABED5}" presName="linNode" presStyleCnt="0"/>
      <dgm:spPr/>
    </dgm:pt>
    <dgm:pt modelId="{8DAAE125-0909-44E1-BEC7-57B835254F7B}" type="pres">
      <dgm:prSet presAssocID="{CCDF9886-4836-41E1-BAF4-52180E1ABED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93843-17B2-4CFD-9F94-CF68D1417456}" type="pres">
      <dgm:prSet presAssocID="{CCDF9886-4836-41E1-BAF4-52180E1ABED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24709-70AC-4501-9DD0-FA7AF2D92FE3}" type="pres">
      <dgm:prSet presAssocID="{A0BE8C5F-B9DF-443E-8A28-698811AC6FB6}" presName="sp" presStyleCnt="0"/>
      <dgm:spPr/>
    </dgm:pt>
    <dgm:pt modelId="{E240167C-68F7-4176-9801-C5FBDB2BA713}" type="pres">
      <dgm:prSet presAssocID="{A6FCF3E7-EDB8-4831-8343-F20AD07D1E43}" presName="linNode" presStyleCnt="0"/>
      <dgm:spPr/>
    </dgm:pt>
    <dgm:pt modelId="{650ED33D-D034-4ABD-ABFE-234664CEDADF}" type="pres">
      <dgm:prSet presAssocID="{A6FCF3E7-EDB8-4831-8343-F20AD07D1E4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577A0-51DC-4EC4-B96D-3F3FFEF0286D}" type="pres">
      <dgm:prSet presAssocID="{A6FCF3E7-EDB8-4831-8343-F20AD07D1E4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496F11-E969-4DA9-BB6F-F7CFC8368DBC}" srcId="{15C65286-497C-402C-B813-32FF7FD878F5}" destId="{A6FCF3E7-EDB8-4831-8343-F20AD07D1E43}" srcOrd="2" destOrd="0" parTransId="{441F6FDC-5FDD-44D5-AC02-6B552F12B2B8}" sibTransId="{4FC3CC65-1E19-482F-9845-FB4FAF98BF1F}"/>
    <dgm:cxn modelId="{6AA61B84-08AB-4F65-82CA-1D1F6C08BB08}" type="presOf" srcId="{66355275-ABA3-4011-9147-86B10C6E7487}" destId="{60ECBEB7-7ADC-4A6E-8A20-8355DAB0737B}" srcOrd="0" destOrd="0" presId="urn:microsoft.com/office/officeart/2005/8/layout/vList5"/>
    <dgm:cxn modelId="{0E8BA8C1-70DB-4A51-A0AA-C87338EB9C13}" srcId="{15C65286-497C-402C-B813-32FF7FD878F5}" destId="{D61B5BC7-5643-406D-92BF-F80A93EA75A6}" srcOrd="0" destOrd="0" parTransId="{83729D6E-C7F8-41D2-AA0D-737A78868952}" sibTransId="{217ED388-FAB7-4555-83DB-E5C1203E373A}"/>
    <dgm:cxn modelId="{46AE17F2-6636-43AA-B61A-CD50CC03CE1A}" type="presOf" srcId="{D61B5BC7-5643-406D-92BF-F80A93EA75A6}" destId="{2D5633C6-F6A0-4741-BBAE-60719F33B3F7}" srcOrd="0" destOrd="0" presId="urn:microsoft.com/office/officeart/2005/8/layout/vList5"/>
    <dgm:cxn modelId="{EA8013D6-39D4-4603-BE7A-DF2510DC7A43}" srcId="{15C65286-497C-402C-B813-32FF7FD878F5}" destId="{CCDF9886-4836-41E1-BAF4-52180E1ABED5}" srcOrd="1" destOrd="0" parTransId="{C332E10A-CA76-49CE-852A-EBAC3E4FF46B}" sibTransId="{A0BE8C5F-B9DF-443E-8A28-698811AC6FB6}"/>
    <dgm:cxn modelId="{7B3CF938-9F28-46CE-AE50-D4C3BF9C0FBD}" srcId="{A6FCF3E7-EDB8-4831-8343-F20AD07D1E43}" destId="{EC53E7F2-7310-4761-A1B9-2977FD39C6B2}" srcOrd="0" destOrd="0" parTransId="{CDC0FD33-B3F2-4B72-AF26-14EB84C00B18}" sibTransId="{22C55A2D-89C2-4986-897C-63A16271C59E}"/>
    <dgm:cxn modelId="{CF0E94DF-1376-4645-9E59-B9EB52B580F1}" type="presOf" srcId="{15C65286-497C-402C-B813-32FF7FD878F5}" destId="{4C61F5B5-A8E4-4983-9394-3F264FCC4572}" srcOrd="0" destOrd="0" presId="urn:microsoft.com/office/officeart/2005/8/layout/vList5"/>
    <dgm:cxn modelId="{60E641FE-CD1E-4CCF-BFB4-6BB2B9005D25}" srcId="{D61B5BC7-5643-406D-92BF-F80A93EA75A6}" destId="{66355275-ABA3-4011-9147-86B10C6E7487}" srcOrd="0" destOrd="0" parTransId="{C442D15A-CDA3-4599-BBF9-F831C82C4CF9}" sibTransId="{A1BD4D70-660B-43F3-BF39-4C37460CFE79}"/>
    <dgm:cxn modelId="{2508AFF2-DDF0-4F7C-AAAC-2763C69775E4}" srcId="{CCDF9886-4836-41E1-BAF4-52180E1ABED5}" destId="{2AEA9FC4-0889-4BBB-B8B0-3FC86F355902}" srcOrd="0" destOrd="0" parTransId="{25CE9FB1-2099-4124-95F4-0926223DC646}" sibTransId="{0AF9349C-8428-418A-845D-C8D79E177D50}"/>
    <dgm:cxn modelId="{8F76A7AF-8F9A-46EC-AB4A-BAC78712D622}" type="presOf" srcId="{A6FCF3E7-EDB8-4831-8343-F20AD07D1E43}" destId="{650ED33D-D034-4ABD-ABFE-234664CEDADF}" srcOrd="0" destOrd="0" presId="urn:microsoft.com/office/officeart/2005/8/layout/vList5"/>
    <dgm:cxn modelId="{9988F820-F55C-4EDF-99A5-ABB0967DB5B4}" type="presOf" srcId="{CCDF9886-4836-41E1-BAF4-52180E1ABED5}" destId="{8DAAE125-0909-44E1-BEC7-57B835254F7B}" srcOrd="0" destOrd="0" presId="urn:microsoft.com/office/officeart/2005/8/layout/vList5"/>
    <dgm:cxn modelId="{B3602613-113F-4654-8663-AAE6AF8E726A}" type="presOf" srcId="{EC53E7F2-7310-4761-A1B9-2977FD39C6B2}" destId="{4A3577A0-51DC-4EC4-B96D-3F3FFEF0286D}" srcOrd="0" destOrd="0" presId="urn:microsoft.com/office/officeart/2005/8/layout/vList5"/>
    <dgm:cxn modelId="{64E943FB-8F78-480C-ABAF-17B475B7AB15}" type="presOf" srcId="{2AEA9FC4-0889-4BBB-B8B0-3FC86F355902}" destId="{B1093843-17B2-4CFD-9F94-CF68D1417456}" srcOrd="0" destOrd="0" presId="urn:microsoft.com/office/officeart/2005/8/layout/vList5"/>
    <dgm:cxn modelId="{4D178E72-E9F8-41E6-B07C-645C4DE2F3B2}" type="presParOf" srcId="{4C61F5B5-A8E4-4983-9394-3F264FCC4572}" destId="{0315B50B-D8A3-46E6-AD55-A1A022C9E48D}" srcOrd="0" destOrd="0" presId="urn:microsoft.com/office/officeart/2005/8/layout/vList5"/>
    <dgm:cxn modelId="{C881509A-D337-45D8-94C9-E8D76D5CC87F}" type="presParOf" srcId="{0315B50B-D8A3-46E6-AD55-A1A022C9E48D}" destId="{2D5633C6-F6A0-4741-BBAE-60719F33B3F7}" srcOrd="0" destOrd="0" presId="urn:microsoft.com/office/officeart/2005/8/layout/vList5"/>
    <dgm:cxn modelId="{AD4C29F3-10AF-46B6-97C9-46BF48455863}" type="presParOf" srcId="{0315B50B-D8A3-46E6-AD55-A1A022C9E48D}" destId="{60ECBEB7-7ADC-4A6E-8A20-8355DAB0737B}" srcOrd="1" destOrd="0" presId="urn:microsoft.com/office/officeart/2005/8/layout/vList5"/>
    <dgm:cxn modelId="{4A8BC33F-E348-4172-9B62-CA783A684B6C}" type="presParOf" srcId="{4C61F5B5-A8E4-4983-9394-3F264FCC4572}" destId="{05C129AB-EF7C-48A6-AB97-AFCF3F11000D}" srcOrd="1" destOrd="0" presId="urn:microsoft.com/office/officeart/2005/8/layout/vList5"/>
    <dgm:cxn modelId="{34B7B227-7B70-472F-97E8-23D1A82A434C}" type="presParOf" srcId="{4C61F5B5-A8E4-4983-9394-3F264FCC4572}" destId="{B882C8C7-5199-4FA6-87FC-5A0D9D348F4F}" srcOrd="2" destOrd="0" presId="urn:microsoft.com/office/officeart/2005/8/layout/vList5"/>
    <dgm:cxn modelId="{715BE944-BD03-4227-83FA-5DA907BDEAFD}" type="presParOf" srcId="{B882C8C7-5199-4FA6-87FC-5A0D9D348F4F}" destId="{8DAAE125-0909-44E1-BEC7-57B835254F7B}" srcOrd="0" destOrd="0" presId="urn:microsoft.com/office/officeart/2005/8/layout/vList5"/>
    <dgm:cxn modelId="{F15B5FB4-57BE-4368-80BE-B1C5A7BB7AE1}" type="presParOf" srcId="{B882C8C7-5199-4FA6-87FC-5A0D9D348F4F}" destId="{B1093843-17B2-4CFD-9F94-CF68D1417456}" srcOrd="1" destOrd="0" presId="urn:microsoft.com/office/officeart/2005/8/layout/vList5"/>
    <dgm:cxn modelId="{6773EA07-5571-45B0-ABD4-36BC910334C4}" type="presParOf" srcId="{4C61F5B5-A8E4-4983-9394-3F264FCC4572}" destId="{F9724709-70AC-4501-9DD0-FA7AF2D92FE3}" srcOrd="3" destOrd="0" presId="urn:microsoft.com/office/officeart/2005/8/layout/vList5"/>
    <dgm:cxn modelId="{E34A7E5C-55CE-47E6-891D-79DDAE33C806}" type="presParOf" srcId="{4C61F5B5-A8E4-4983-9394-3F264FCC4572}" destId="{E240167C-68F7-4176-9801-C5FBDB2BA713}" srcOrd="4" destOrd="0" presId="urn:microsoft.com/office/officeart/2005/8/layout/vList5"/>
    <dgm:cxn modelId="{50668A97-6208-4C06-A164-B3EAAB5719AA}" type="presParOf" srcId="{E240167C-68F7-4176-9801-C5FBDB2BA713}" destId="{650ED33D-D034-4ABD-ABFE-234664CEDADF}" srcOrd="0" destOrd="0" presId="urn:microsoft.com/office/officeart/2005/8/layout/vList5"/>
    <dgm:cxn modelId="{3B027FF9-731A-414C-8755-7597CA365A0E}" type="presParOf" srcId="{E240167C-68F7-4176-9801-C5FBDB2BA713}" destId="{4A3577A0-51DC-4EC4-B96D-3F3FFEF0286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4D9CD-CB5A-4843-926B-2C3C5054722F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7B437A7-FAE4-4BC2-931F-4E8EE72C7790}">
      <dgm:prSet/>
      <dgm:spPr/>
      <dgm:t>
        <a:bodyPr/>
        <a:lstStyle/>
        <a:p>
          <a:pPr algn="ctr" rtl="0"/>
          <a:r>
            <a:rPr lang="ru-RU" b="0" i="0" baseline="0" dirty="0" smtClean="0"/>
            <a:t>ориентация на удовлетворение спроса</a:t>
          </a:r>
          <a:endParaRPr lang="ru-RU" dirty="0"/>
        </a:p>
      </dgm:t>
    </dgm:pt>
    <dgm:pt modelId="{9A9AC31B-F44E-4583-9E3D-D553555DFD6F}" type="parTrans" cxnId="{14D67F26-C738-4528-8C33-3BED6E1EDEDB}">
      <dgm:prSet/>
      <dgm:spPr/>
      <dgm:t>
        <a:bodyPr/>
        <a:lstStyle/>
        <a:p>
          <a:endParaRPr lang="ru-RU"/>
        </a:p>
      </dgm:t>
    </dgm:pt>
    <dgm:pt modelId="{D7DF9249-BB3F-45F4-B8AE-4643B52A3676}" type="sibTrans" cxnId="{14D67F26-C738-4528-8C33-3BED6E1EDEDB}">
      <dgm:prSet/>
      <dgm:spPr/>
      <dgm:t>
        <a:bodyPr/>
        <a:lstStyle/>
        <a:p>
          <a:endParaRPr lang="ru-RU"/>
        </a:p>
      </dgm:t>
    </dgm:pt>
    <dgm:pt modelId="{852B3DFF-CDCA-405F-9BBE-673882E72656}">
      <dgm:prSet/>
      <dgm:spPr/>
      <dgm:t>
        <a:bodyPr/>
        <a:lstStyle/>
        <a:p>
          <a:pPr algn="ctr" rtl="0"/>
          <a:r>
            <a:rPr lang="ru-RU" b="0" i="0" baseline="0" dirty="0" smtClean="0"/>
            <a:t>гибкость, быстрое реагирование на потребности клиентов</a:t>
          </a:r>
          <a:endParaRPr lang="ru-RU" dirty="0"/>
        </a:p>
      </dgm:t>
    </dgm:pt>
    <dgm:pt modelId="{709139CC-730A-4ABA-8434-CDD499A38E81}" type="parTrans" cxnId="{DAB5A584-B813-47C4-BA07-E1829DBBDC1F}">
      <dgm:prSet/>
      <dgm:spPr/>
      <dgm:t>
        <a:bodyPr/>
        <a:lstStyle/>
        <a:p>
          <a:endParaRPr lang="ru-RU"/>
        </a:p>
      </dgm:t>
    </dgm:pt>
    <dgm:pt modelId="{5AE5780B-213A-4E3A-8BD0-2BDC2BC71D53}" type="sibTrans" cxnId="{DAB5A584-B813-47C4-BA07-E1829DBBDC1F}">
      <dgm:prSet/>
      <dgm:spPr/>
      <dgm:t>
        <a:bodyPr/>
        <a:lstStyle/>
        <a:p>
          <a:endParaRPr lang="ru-RU"/>
        </a:p>
      </dgm:t>
    </dgm:pt>
    <dgm:pt modelId="{4D40691A-3204-45F3-9A0B-05B8D8695FB2}">
      <dgm:prSet/>
      <dgm:spPr/>
      <dgm:t>
        <a:bodyPr/>
        <a:lstStyle/>
        <a:p>
          <a:pPr algn="ctr" rtl="0"/>
          <a:r>
            <a:rPr lang="ru-RU" b="0" i="0" baseline="0" dirty="0" smtClean="0"/>
            <a:t>наличие мотивации</a:t>
          </a:r>
          <a:endParaRPr lang="ru-RU" dirty="0"/>
        </a:p>
      </dgm:t>
    </dgm:pt>
    <dgm:pt modelId="{BB00AE80-3583-415D-8CFB-DA96CAAD4580}" type="parTrans" cxnId="{DFE2C69C-5D83-4EE5-A974-3DAD00A67069}">
      <dgm:prSet/>
      <dgm:spPr/>
      <dgm:t>
        <a:bodyPr/>
        <a:lstStyle/>
        <a:p>
          <a:endParaRPr lang="ru-RU"/>
        </a:p>
      </dgm:t>
    </dgm:pt>
    <dgm:pt modelId="{A9AC7B94-4F0B-48DB-A028-40CA984AA6CE}" type="sibTrans" cxnId="{DFE2C69C-5D83-4EE5-A974-3DAD00A67069}">
      <dgm:prSet/>
      <dgm:spPr/>
      <dgm:t>
        <a:bodyPr/>
        <a:lstStyle/>
        <a:p>
          <a:endParaRPr lang="ru-RU"/>
        </a:p>
      </dgm:t>
    </dgm:pt>
    <dgm:pt modelId="{557AB4B1-5DC7-4D9A-87F3-9EB4FDF0E839}">
      <dgm:prSet/>
      <dgm:spPr/>
      <dgm:t>
        <a:bodyPr/>
        <a:lstStyle/>
        <a:p>
          <a:pPr algn="ctr" rtl="0"/>
          <a:r>
            <a:rPr lang="ru-RU" b="0" i="0" baseline="0" dirty="0" smtClean="0"/>
            <a:t>широкое привлечение добровольцев к оказанию услуг</a:t>
          </a:r>
          <a:endParaRPr lang="ru-RU" dirty="0"/>
        </a:p>
      </dgm:t>
    </dgm:pt>
    <dgm:pt modelId="{FFB34D88-47D0-4781-B32E-06A4F2132C60}" type="parTrans" cxnId="{59C09FAF-77DD-4457-A183-BBAA3E08AEE2}">
      <dgm:prSet/>
      <dgm:spPr/>
      <dgm:t>
        <a:bodyPr/>
        <a:lstStyle/>
        <a:p>
          <a:endParaRPr lang="ru-RU"/>
        </a:p>
      </dgm:t>
    </dgm:pt>
    <dgm:pt modelId="{F44EAEEF-0BE5-4103-A801-A6D75DCBD53B}" type="sibTrans" cxnId="{59C09FAF-77DD-4457-A183-BBAA3E08AEE2}">
      <dgm:prSet/>
      <dgm:spPr/>
      <dgm:t>
        <a:bodyPr/>
        <a:lstStyle/>
        <a:p>
          <a:endParaRPr lang="ru-RU"/>
        </a:p>
      </dgm:t>
    </dgm:pt>
    <dgm:pt modelId="{488F488D-8E1F-48C2-83C0-A6BBECA903F4}">
      <dgm:prSet/>
      <dgm:spPr/>
      <dgm:t>
        <a:bodyPr/>
        <a:lstStyle/>
        <a:p>
          <a:pPr algn="ctr" rtl="0"/>
          <a:r>
            <a:rPr lang="ru-RU" b="0" i="0" baseline="0" dirty="0" smtClean="0"/>
            <a:t>заинтересованность в долгосрочной работе</a:t>
          </a:r>
          <a:endParaRPr lang="ru-RU" dirty="0"/>
        </a:p>
      </dgm:t>
    </dgm:pt>
    <dgm:pt modelId="{DAFBEB0D-63ED-4FD3-AFBD-C00D24BD86CB}" type="parTrans" cxnId="{952A87C3-05DA-4975-A0E0-C954A5D0892E}">
      <dgm:prSet/>
      <dgm:spPr/>
      <dgm:t>
        <a:bodyPr/>
        <a:lstStyle/>
        <a:p>
          <a:endParaRPr lang="ru-RU"/>
        </a:p>
      </dgm:t>
    </dgm:pt>
    <dgm:pt modelId="{3C38766B-2608-425C-A300-BB9900C90290}" type="sibTrans" cxnId="{952A87C3-05DA-4975-A0E0-C954A5D0892E}">
      <dgm:prSet/>
      <dgm:spPr/>
      <dgm:t>
        <a:bodyPr/>
        <a:lstStyle/>
        <a:p>
          <a:endParaRPr lang="ru-RU"/>
        </a:p>
      </dgm:t>
    </dgm:pt>
    <dgm:pt modelId="{309927E6-BFEF-4641-8B72-1291CEBC6A1A}">
      <dgm:prSet/>
      <dgm:spPr/>
      <dgm:t>
        <a:bodyPr/>
        <a:lstStyle/>
        <a:p>
          <a:pPr algn="ctr" rtl="0"/>
          <a:r>
            <a:rPr lang="ru-RU" b="0" i="0" baseline="0" dirty="0" smtClean="0"/>
            <a:t>опыт создания и предоставления нетипичных/уникальных социальных услуг</a:t>
          </a:r>
          <a:endParaRPr lang="ru-RU" dirty="0"/>
        </a:p>
      </dgm:t>
    </dgm:pt>
    <dgm:pt modelId="{BEFFDDD0-6301-4227-8C72-23E2FFA57ADA}" type="parTrans" cxnId="{01CE8F14-2F9D-419D-9D85-BBDBF6A34CE2}">
      <dgm:prSet/>
      <dgm:spPr/>
      <dgm:t>
        <a:bodyPr/>
        <a:lstStyle/>
        <a:p>
          <a:endParaRPr lang="ru-RU"/>
        </a:p>
      </dgm:t>
    </dgm:pt>
    <dgm:pt modelId="{CF1B390A-80DC-429D-A063-99DD92B79B48}" type="sibTrans" cxnId="{01CE8F14-2F9D-419D-9D85-BBDBF6A34CE2}">
      <dgm:prSet/>
      <dgm:spPr/>
      <dgm:t>
        <a:bodyPr/>
        <a:lstStyle/>
        <a:p>
          <a:endParaRPr lang="ru-RU"/>
        </a:p>
      </dgm:t>
    </dgm:pt>
    <dgm:pt modelId="{2DCEB8D8-ADA9-4098-A8BC-C968D3FCF696}">
      <dgm:prSet/>
      <dgm:spPr/>
      <dgm:t>
        <a:bodyPr/>
        <a:lstStyle/>
        <a:p>
          <a:pPr algn="ctr" rtl="0"/>
          <a:r>
            <a:rPr lang="ru-RU" b="0" i="0" baseline="0" dirty="0" smtClean="0"/>
            <a:t>возможность использования лучших мировых практик и инвестиций</a:t>
          </a:r>
          <a:endParaRPr lang="ru-RU" b="0" i="0" baseline="0" dirty="0"/>
        </a:p>
      </dgm:t>
    </dgm:pt>
    <dgm:pt modelId="{7CC58917-FFAE-4E6F-8C79-3460F7F2B639}" type="parTrans" cxnId="{6E0FE330-CC3E-48BC-A352-D10FE7788998}">
      <dgm:prSet/>
      <dgm:spPr/>
      <dgm:t>
        <a:bodyPr/>
        <a:lstStyle/>
        <a:p>
          <a:endParaRPr lang="ru-RU"/>
        </a:p>
      </dgm:t>
    </dgm:pt>
    <dgm:pt modelId="{B02A4498-F705-43DB-8BBD-44C0FC872F94}" type="sibTrans" cxnId="{6E0FE330-CC3E-48BC-A352-D10FE7788998}">
      <dgm:prSet/>
      <dgm:spPr/>
      <dgm:t>
        <a:bodyPr/>
        <a:lstStyle/>
        <a:p>
          <a:endParaRPr lang="ru-RU"/>
        </a:p>
      </dgm:t>
    </dgm:pt>
    <dgm:pt modelId="{011E65B9-F998-4320-9E52-2F710B20B260}" type="pres">
      <dgm:prSet presAssocID="{DF54D9CD-CB5A-4843-926B-2C3C505472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C6F796-3C1C-462F-9E9E-F0224B8EA710}" type="pres">
      <dgm:prSet presAssocID="{F7B437A7-FAE4-4BC2-931F-4E8EE72C779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8414F-45A8-42C2-8976-C830CC6F7892}" type="pres">
      <dgm:prSet presAssocID="{D7DF9249-BB3F-45F4-B8AE-4643B52A3676}" presName="spacer" presStyleCnt="0"/>
      <dgm:spPr/>
    </dgm:pt>
    <dgm:pt modelId="{F2F8445E-04FE-4CA2-B2CC-457C993E8D94}" type="pres">
      <dgm:prSet presAssocID="{852B3DFF-CDCA-405F-9BBE-673882E7265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D49B1-3CB7-4AFE-9341-B3877CD42500}" type="pres">
      <dgm:prSet presAssocID="{5AE5780B-213A-4E3A-8BD0-2BDC2BC71D53}" presName="spacer" presStyleCnt="0"/>
      <dgm:spPr/>
    </dgm:pt>
    <dgm:pt modelId="{4199D344-B60D-4090-A12C-14560EB22697}" type="pres">
      <dgm:prSet presAssocID="{4D40691A-3204-45F3-9A0B-05B8D8695FB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E58BE-EC9A-495D-9ED5-D637173DF74B}" type="pres">
      <dgm:prSet presAssocID="{A9AC7B94-4F0B-48DB-A028-40CA984AA6CE}" presName="spacer" presStyleCnt="0"/>
      <dgm:spPr/>
    </dgm:pt>
    <dgm:pt modelId="{66C33005-A432-42A7-9397-3F4B8CCF01BF}" type="pres">
      <dgm:prSet presAssocID="{557AB4B1-5DC7-4D9A-87F3-9EB4FDF0E839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3B680-01F1-4FC6-81D1-466A19E75AB8}" type="pres">
      <dgm:prSet presAssocID="{F44EAEEF-0BE5-4103-A801-A6D75DCBD53B}" presName="spacer" presStyleCnt="0"/>
      <dgm:spPr/>
    </dgm:pt>
    <dgm:pt modelId="{FA1E851C-5723-44BE-B25F-485A994633F2}" type="pres">
      <dgm:prSet presAssocID="{488F488D-8E1F-48C2-83C0-A6BBECA903F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A0535-06B9-4DC3-B726-693931A55F5C}" type="pres">
      <dgm:prSet presAssocID="{3C38766B-2608-425C-A300-BB9900C90290}" presName="spacer" presStyleCnt="0"/>
      <dgm:spPr/>
    </dgm:pt>
    <dgm:pt modelId="{8A1ECC4B-0308-4E18-9CC8-BE2218441F09}" type="pres">
      <dgm:prSet presAssocID="{309927E6-BFEF-4641-8B72-1291CEBC6A1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EE0B6-A937-443A-964E-89408EBFBC06}" type="pres">
      <dgm:prSet presAssocID="{CF1B390A-80DC-429D-A063-99DD92B79B48}" presName="spacer" presStyleCnt="0"/>
      <dgm:spPr/>
    </dgm:pt>
    <dgm:pt modelId="{6AEDCC4B-7774-43BE-85C1-7834DDE2B111}" type="pres">
      <dgm:prSet presAssocID="{2DCEB8D8-ADA9-4098-A8BC-C968D3FCF696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B5A584-B813-47C4-BA07-E1829DBBDC1F}" srcId="{DF54D9CD-CB5A-4843-926B-2C3C5054722F}" destId="{852B3DFF-CDCA-405F-9BBE-673882E72656}" srcOrd="1" destOrd="0" parTransId="{709139CC-730A-4ABA-8434-CDD499A38E81}" sibTransId="{5AE5780B-213A-4E3A-8BD0-2BDC2BC71D53}"/>
    <dgm:cxn modelId="{6E0FE330-CC3E-48BC-A352-D10FE7788998}" srcId="{DF54D9CD-CB5A-4843-926B-2C3C5054722F}" destId="{2DCEB8D8-ADA9-4098-A8BC-C968D3FCF696}" srcOrd="6" destOrd="0" parTransId="{7CC58917-FFAE-4E6F-8C79-3460F7F2B639}" sibTransId="{B02A4498-F705-43DB-8BBD-44C0FC872F94}"/>
    <dgm:cxn modelId="{59C09FAF-77DD-4457-A183-BBAA3E08AEE2}" srcId="{DF54D9CD-CB5A-4843-926B-2C3C5054722F}" destId="{557AB4B1-5DC7-4D9A-87F3-9EB4FDF0E839}" srcOrd="3" destOrd="0" parTransId="{FFB34D88-47D0-4781-B32E-06A4F2132C60}" sibTransId="{F44EAEEF-0BE5-4103-A801-A6D75DCBD53B}"/>
    <dgm:cxn modelId="{01CE8F14-2F9D-419D-9D85-BBDBF6A34CE2}" srcId="{DF54D9CD-CB5A-4843-926B-2C3C5054722F}" destId="{309927E6-BFEF-4641-8B72-1291CEBC6A1A}" srcOrd="5" destOrd="0" parTransId="{BEFFDDD0-6301-4227-8C72-23E2FFA57ADA}" sibTransId="{CF1B390A-80DC-429D-A063-99DD92B79B48}"/>
    <dgm:cxn modelId="{A99E8BF8-08B2-42CA-8B36-6A4666F0A68C}" type="presOf" srcId="{F7B437A7-FAE4-4BC2-931F-4E8EE72C7790}" destId="{EDC6F796-3C1C-462F-9E9E-F0224B8EA710}" srcOrd="0" destOrd="0" presId="urn:microsoft.com/office/officeart/2005/8/layout/vList2"/>
    <dgm:cxn modelId="{952A87C3-05DA-4975-A0E0-C954A5D0892E}" srcId="{DF54D9CD-CB5A-4843-926B-2C3C5054722F}" destId="{488F488D-8E1F-48C2-83C0-A6BBECA903F4}" srcOrd="4" destOrd="0" parTransId="{DAFBEB0D-63ED-4FD3-AFBD-C00D24BD86CB}" sibTransId="{3C38766B-2608-425C-A300-BB9900C90290}"/>
    <dgm:cxn modelId="{E1B7F9B6-DECD-4BC4-9BB2-F5003DEC5384}" type="presOf" srcId="{852B3DFF-CDCA-405F-9BBE-673882E72656}" destId="{F2F8445E-04FE-4CA2-B2CC-457C993E8D94}" srcOrd="0" destOrd="0" presId="urn:microsoft.com/office/officeart/2005/8/layout/vList2"/>
    <dgm:cxn modelId="{DFE2C69C-5D83-4EE5-A974-3DAD00A67069}" srcId="{DF54D9CD-CB5A-4843-926B-2C3C5054722F}" destId="{4D40691A-3204-45F3-9A0B-05B8D8695FB2}" srcOrd="2" destOrd="0" parTransId="{BB00AE80-3583-415D-8CFB-DA96CAAD4580}" sibTransId="{A9AC7B94-4F0B-48DB-A028-40CA984AA6CE}"/>
    <dgm:cxn modelId="{1B89EE6C-4E63-4917-9796-B219BBCC1B92}" type="presOf" srcId="{488F488D-8E1F-48C2-83C0-A6BBECA903F4}" destId="{FA1E851C-5723-44BE-B25F-485A994633F2}" srcOrd="0" destOrd="0" presId="urn:microsoft.com/office/officeart/2005/8/layout/vList2"/>
    <dgm:cxn modelId="{0AB2BA56-A12A-426F-9CC9-63527D3226A9}" type="presOf" srcId="{557AB4B1-5DC7-4D9A-87F3-9EB4FDF0E839}" destId="{66C33005-A432-42A7-9397-3F4B8CCF01BF}" srcOrd="0" destOrd="0" presId="urn:microsoft.com/office/officeart/2005/8/layout/vList2"/>
    <dgm:cxn modelId="{81E26843-F854-43A8-833F-8C89A5519530}" type="presOf" srcId="{309927E6-BFEF-4641-8B72-1291CEBC6A1A}" destId="{8A1ECC4B-0308-4E18-9CC8-BE2218441F09}" srcOrd="0" destOrd="0" presId="urn:microsoft.com/office/officeart/2005/8/layout/vList2"/>
    <dgm:cxn modelId="{1B7F34BF-1A07-4BFE-946E-37EB0A6837ED}" type="presOf" srcId="{4D40691A-3204-45F3-9A0B-05B8D8695FB2}" destId="{4199D344-B60D-4090-A12C-14560EB22697}" srcOrd="0" destOrd="0" presId="urn:microsoft.com/office/officeart/2005/8/layout/vList2"/>
    <dgm:cxn modelId="{14D67F26-C738-4528-8C33-3BED6E1EDEDB}" srcId="{DF54D9CD-CB5A-4843-926B-2C3C5054722F}" destId="{F7B437A7-FAE4-4BC2-931F-4E8EE72C7790}" srcOrd="0" destOrd="0" parTransId="{9A9AC31B-F44E-4583-9E3D-D553555DFD6F}" sibTransId="{D7DF9249-BB3F-45F4-B8AE-4643B52A3676}"/>
    <dgm:cxn modelId="{39C2F384-C1CB-488C-AF59-8810CD2E6FDA}" type="presOf" srcId="{DF54D9CD-CB5A-4843-926B-2C3C5054722F}" destId="{011E65B9-F998-4320-9E52-2F710B20B260}" srcOrd="0" destOrd="0" presId="urn:microsoft.com/office/officeart/2005/8/layout/vList2"/>
    <dgm:cxn modelId="{580B3455-CA22-4EB2-A9A5-2E599787EF34}" type="presOf" srcId="{2DCEB8D8-ADA9-4098-A8BC-C968D3FCF696}" destId="{6AEDCC4B-7774-43BE-85C1-7834DDE2B111}" srcOrd="0" destOrd="0" presId="urn:microsoft.com/office/officeart/2005/8/layout/vList2"/>
    <dgm:cxn modelId="{4DDF9B74-71CF-4561-852B-3ADD9A4E5AD8}" type="presParOf" srcId="{011E65B9-F998-4320-9E52-2F710B20B260}" destId="{EDC6F796-3C1C-462F-9E9E-F0224B8EA710}" srcOrd="0" destOrd="0" presId="urn:microsoft.com/office/officeart/2005/8/layout/vList2"/>
    <dgm:cxn modelId="{E84E63B0-9283-406A-9ADB-19E52FC41154}" type="presParOf" srcId="{011E65B9-F998-4320-9E52-2F710B20B260}" destId="{21B8414F-45A8-42C2-8976-C830CC6F7892}" srcOrd="1" destOrd="0" presId="urn:microsoft.com/office/officeart/2005/8/layout/vList2"/>
    <dgm:cxn modelId="{A3CFD333-4B27-4BD5-8131-7F495F73A0E0}" type="presParOf" srcId="{011E65B9-F998-4320-9E52-2F710B20B260}" destId="{F2F8445E-04FE-4CA2-B2CC-457C993E8D94}" srcOrd="2" destOrd="0" presId="urn:microsoft.com/office/officeart/2005/8/layout/vList2"/>
    <dgm:cxn modelId="{A0264BBA-0263-46DE-A96A-B9A793A69106}" type="presParOf" srcId="{011E65B9-F998-4320-9E52-2F710B20B260}" destId="{FF9D49B1-3CB7-4AFE-9341-B3877CD42500}" srcOrd="3" destOrd="0" presId="urn:microsoft.com/office/officeart/2005/8/layout/vList2"/>
    <dgm:cxn modelId="{834E832E-DF83-4500-AFF8-8E21DB2866F6}" type="presParOf" srcId="{011E65B9-F998-4320-9E52-2F710B20B260}" destId="{4199D344-B60D-4090-A12C-14560EB22697}" srcOrd="4" destOrd="0" presId="urn:microsoft.com/office/officeart/2005/8/layout/vList2"/>
    <dgm:cxn modelId="{D2A1F991-9339-4529-A0E9-A1E9299F65CC}" type="presParOf" srcId="{011E65B9-F998-4320-9E52-2F710B20B260}" destId="{F19E58BE-EC9A-495D-9ED5-D637173DF74B}" srcOrd="5" destOrd="0" presId="urn:microsoft.com/office/officeart/2005/8/layout/vList2"/>
    <dgm:cxn modelId="{07DF60D7-944C-494E-B3D5-FE73225F4504}" type="presParOf" srcId="{011E65B9-F998-4320-9E52-2F710B20B260}" destId="{66C33005-A432-42A7-9397-3F4B8CCF01BF}" srcOrd="6" destOrd="0" presId="urn:microsoft.com/office/officeart/2005/8/layout/vList2"/>
    <dgm:cxn modelId="{A55889E8-C56E-4E8E-BE8A-1E05D9F6FE11}" type="presParOf" srcId="{011E65B9-F998-4320-9E52-2F710B20B260}" destId="{3B33B680-01F1-4FC6-81D1-466A19E75AB8}" srcOrd="7" destOrd="0" presId="urn:microsoft.com/office/officeart/2005/8/layout/vList2"/>
    <dgm:cxn modelId="{68C233B6-96A7-4D96-AC1B-89E354D637D5}" type="presParOf" srcId="{011E65B9-F998-4320-9E52-2F710B20B260}" destId="{FA1E851C-5723-44BE-B25F-485A994633F2}" srcOrd="8" destOrd="0" presId="urn:microsoft.com/office/officeart/2005/8/layout/vList2"/>
    <dgm:cxn modelId="{621D024D-D125-4F9D-B3A8-9C2CA31DB223}" type="presParOf" srcId="{011E65B9-F998-4320-9E52-2F710B20B260}" destId="{9E6A0535-06B9-4DC3-B726-693931A55F5C}" srcOrd="9" destOrd="0" presId="urn:microsoft.com/office/officeart/2005/8/layout/vList2"/>
    <dgm:cxn modelId="{2636AEB6-6B0C-495D-B759-01B90B09C84A}" type="presParOf" srcId="{011E65B9-F998-4320-9E52-2F710B20B260}" destId="{8A1ECC4B-0308-4E18-9CC8-BE2218441F09}" srcOrd="10" destOrd="0" presId="urn:microsoft.com/office/officeart/2005/8/layout/vList2"/>
    <dgm:cxn modelId="{A19102E1-454F-4711-B245-050AEA0106ED}" type="presParOf" srcId="{011E65B9-F998-4320-9E52-2F710B20B260}" destId="{110EE0B6-A937-443A-964E-89408EBFBC06}" srcOrd="11" destOrd="0" presId="urn:microsoft.com/office/officeart/2005/8/layout/vList2"/>
    <dgm:cxn modelId="{0D136199-8436-4828-AFE5-B8508A293688}" type="presParOf" srcId="{011E65B9-F998-4320-9E52-2F710B20B260}" destId="{6AEDCC4B-7774-43BE-85C1-7834DDE2B11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71D2A9-1BD3-405F-9A3A-33B439506ED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88B0D63-D38F-4FE2-B5A9-F0A802F3C8DB}">
      <dgm:prSet/>
      <dgm:spPr/>
      <dgm:t>
        <a:bodyPr/>
        <a:lstStyle/>
        <a:p>
          <a:pPr algn="ctr" rtl="0"/>
          <a:r>
            <a:rPr lang="ru-RU" dirty="0" smtClean="0"/>
            <a:t>недостаточный контроль исполнения качества услуг</a:t>
          </a:r>
          <a:endParaRPr lang="ru-RU" dirty="0"/>
        </a:p>
      </dgm:t>
    </dgm:pt>
    <dgm:pt modelId="{79569D43-B838-4DA4-9F7B-0E41C1657D7A}" type="parTrans" cxnId="{7C2235AF-B56D-4699-AF8E-87535FF17B68}">
      <dgm:prSet/>
      <dgm:spPr/>
      <dgm:t>
        <a:bodyPr/>
        <a:lstStyle/>
        <a:p>
          <a:endParaRPr lang="ru-RU"/>
        </a:p>
      </dgm:t>
    </dgm:pt>
    <dgm:pt modelId="{2DF0BFC4-0A22-493F-B58F-A2AF55B73219}" type="sibTrans" cxnId="{7C2235AF-B56D-4699-AF8E-87535FF17B68}">
      <dgm:prSet/>
      <dgm:spPr/>
      <dgm:t>
        <a:bodyPr/>
        <a:lstStyle/>
        <a:p>
          <a:endParaRPr lang="ru-RU"/>
        </a:p>
      </dgm:t>
    </dgm:pt>
    <dgm:pt modelId="{3F6B7ACC-C873-4D81-9901-3B68C6D7DFCE}">
      <dgm:prSet/>
      <dgm:spPr/>
      <dgm:t>
        <a:bodyPr/>
        <a:lstStyle/>
        <a:p>
          <a:pPr algn="ctr" rtl="0"/>
          <a:r>
            <a:rPr lang="ru-RU" dirty="0" smtClean="0"/>
            <a:t>ориентированность на </a:t>
          </a:r>
          <a:r>
            <a:rPr lang="ru-RU" dirty="0" err="1" smtClean="0"/>
            <a:t>грантовую</a:t>
          </a:r>
          <a:r>
            <a:rPr lang="ru-RU" dirty="0" smtClean="0"/>
            <a:t> поддержку</a:t>
          </a:r>
          <a:endParaRPr lang="ru-RU" dirty="0"/>
        </a:p>
      </dgm:t>
    </dgm:pt>
    <dgm:pt modelId="{F40884B6-4F8F-4E2E-9E88-BA2248907026}" type="parTrans" cxnId="{00A09EF2-12D6-436C-811A-2355E7BDC40F}">
      <dgm:prSet/>
      <dgm:spPr/>
      <dgm:t>
        <a:bodyPr/>
        <a:lstStyle/>
        <a:p>
          <a:endParaRPr lang="ru-RU"/>
        </a:p>
      </dgm:t>
    </dgm:pt>
    <dgm:pt modelId="{48564132-499D-4F62-9CE1-E5D51D0D4C58}" type="sibTrans" cxnId="{00A09EF2-12D6-436C-811A-2355E7BDC40F}">
      <dgm:prSet/>
      <dgm:spPr/>
      <dgm:t>
        <a:bodyPr/>
        <a:lstStyle/>
        <a:p>
          <a:endParaRPr lang="ru-RU"/>
        </a:p>
      </dgm:t>
    </dgm:pt>
    <dgm:pt modelId="{08266455-48C1-425C-98F4-52B4FB5C3EBB}">
      <dgm:prSet/>
      <dgm:spPr/>
      <dgm:t>
        <a:bodyPr/>
        <a:lstStyle/>
        <a:p>
          <a:pPr algn="ctr" rtl="0"/>
          <a:r>
            <a:rPr lang="ru-RU" dirty="0" smtClean="0"/>
            <a:t>недостаток профессионализма</a:t>
          </a:r>
          <a:endParaRPr lang="ru-RU" dirty="0"/>
        </a:p>
      </dgm:t>
    </dgm:pt>
    <dgm:pt modelId="{0B9EA7EB-3FBF-433D-8365-795D4D07EE10}" type="parTrans" cxnId="{F657B4A5-7F76-47AA-BA03-E42678A11A00}">
      <dgm:prSet/>
      <dgm:spPr/>
      <dgm:t>
        <a:bodyPr/>
        <a:lstStyle/>
        <a:p>
          <a:endParaRPr lang="ru-RU"/>
        </a:p>
      </dgm:t>
    </dgm:pt>
    <dgm:pt modelId="{1175EAE9-53D8-4090-B387-0065C8CA9245}" type="sibTrans" cxnId="{F657B4A5-7F76-47AA-BA03-E42678A11A00}">
      <dgm:prSet/>
      <dgm:spPr/>
      <dgm:t>
        <a:bodyPr/>
        <a:lstStyle/>
        <a:p>
          <a:endParaRPr lang="ru-RU"/>
        </a:p>
      </dgm:t>
    </dgm:pt>
    <dgm:pt modelId="{B2A60A62-9CB9-4424-9239-F24A559D2132}">
      <dgm:prSet/>
      <dgm:spPr/>
      <dgm:t>
        <a:bodyPr/>
        <a:lstStyle/>
        <a:p>
          <a:pPr algn="ctr" rtl="0"/>
          <a:r>
            <a:rPr lang="ru-RU" dirty="0" smtClean="0"/>
            <a:t>низкое доверие населения, распространенность негативных стереотипов</a:t>
          </a:r>
          <a:endParaRPr lang="ru-RU" dirty="0"/>
        </a:p>
      </dgm:t>
    </dgm:pt>
    <dgm:pt modelId="{F785D080-4F72-43CD-98CF-FC1D8351CEE9}" type="parTrans" cxnId="{B9837CA9-6CE8-4017-9DA6-78248AA0F2B1}">
      <dgm:prSet/>
      <dgm:spPr/>
      <dgm:t>
        <a:bodyPr/>
        <a:lstStyle/>
        <a:p>
          <a:endParaRPr lang="ru-RU"/>
        </a:p>
      </dgm:t>
    </dgm:pt>
    <dgm:pt modelId="{FA8BB89E-9658-41C9-8186-B3641167D89C}" type="sibTrans" cxnId="{B9837CA9-6CE8-4017-9DA6-78248AA0F2B1}">
      <dgm:prSet/>
      <dgm:spPr/>
      <dgm:t>
        <a:bodyPr/>
        <a:lstStyle/>
        <a:p>
          <a:endParaRPr lang="ru-RU"/>
        </a:p>
      </dgm:t>
    </dgm:pt>
    <dgm:pt modelId="{62B1624C-303B-4BDA-8711-45E27A8CFAEF}">
      <dgm:prSet/>
      <dgm:spPr/>
      <dgm:t>
        <a:bodyPr/>
        <a:lstStyle/>
        <a:p>
          <a:pPr algn="ctr"/>
          <a:r>
            <a:rPr lang="ru-RU" dirty="0" smtClean="0"/>
            <a:t>слабая информированность населения </a:t>
          </a:r>
          <a:endParaRPr lang="ru-RU" dirty="0"/>
        </a:p>
      </dgm:t>
    </dgm:pt>
    <dgm:pt modelId="{1CBDF0D5-9E44-4158-A0D8-E49F9A3F907B}" type="parTrans" cxnId="{547013CB-54FF-489B-B3A2-D52E589A8205}">
      <dgm:prSet/>
      <dgm:spPr/>
      <dgm:t>
        <a:bodyPr/>
        <a:lstStyle/>
        <a:p>
          <a:endParaRPr lang="ru-RU"/>
        </a:p>
      </dgm:t>
    </dgm:pt>
    <dgm:pt modelId="{BDBF9F07-1991-4DD7-BD48-C8F138B4BC56}" type="sibTrans" cxnId="{547013CB-54FF-489B-B3A2-D52E589A8205}">
      <dgm:prSet/>
      <dgm:spPr/>
      <dgm:t>
        <a:bodyPr/>
        <a:lstStyle/>
        <a:p>
          <a:endParaRPr lang="ru-RU"/>
        </a:p>
      </dgm:t>
    </dgm:pt>
    <dgm:pt modelId="{ABDBFF6F-541F-4BB7-B733-CCDD1712C41D}">
      <dgm:prSet/>
      <dgm:spPr/>
      <dgm:t>
        <a:bodyPr/>
        <a:lstStyle/>
        <a:p>
          <a:pPr algn="ctr"/>
          <a:r>
            <a:rPr lang="ru-RU" dirty="0" smtClean="0"/>
            <a:t>большая текучка кадров</a:t>
          </a:r>
          <a:endParaRPr lang="ru-RU" dirty="0"/>
        </a:p>
      </dgm:t>
    </dgm:pt>
    <dgm:pt modelId="{C2B98C89-AB54-4633-86C8-11049401F2B3}" type="parTrans" cxnId="{18E93E77-C9AB-44AF-A945-6BD5A0D0CBCA}">
      <dgm:prSet/>
      <dgm:spPr/>
      <dgm:t>
        <a:bodyPr/>
        <a:lstStyle/>
        <a:p>
          <a:endParaRPr lang="ru-RU"/>
        </a:p>
      </dgm:t>
    </dgm:pt>
    <dgm:pt modelId="{CFE0DC6A-EEF4-4590-9F75-BCAD7CCB4003}" type="sibTrans" cxnId="{18E93E77-C9AB-44AF-A945-6BD5A0D0CBCA}">
      <dgm:prSet/>
      <dgm:spPr/>
      <dgm:t>
        <a:bodyPr/>
        <a:lstStyle/>
        <a:p>
          <a:endParaRPr lang="ru-RU"/>
        </a:p>
      </dgm:t>
    </dgm:pt>
    <dgm:pt modelId="{14734FDC-2DDD-4CC1-9E8E-CDBF91AF6240}" type="pres">
      <dgm:prSet presAssocID="{4271D2A9-1BD3-405F-9A3A-33B439506E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2D663A-C51D-4EAB-939E-AE4AB1006755}" type="pres">
      <dgm:prSet presAssocID="{ABDBFF6F-541F-4BB7-B733-CCDD1712C41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15F4F-DF17-4FE3-98E2-F24C9D71D06B}" type="pres">
      <dgm:prSet presAssocID="{CFE0DC6A-EEF4-4590-9F75-BCAD7CCB4003}" presName="spacer" presStyleCnt="0"/>
      <dgm:spPr/>
    </dgm:pt>
    <dgm:pt modelId="{C692FF8B-D39D-4A1F-9BA0-1F36A2FB3C00}" type="pres">
      <dgm:prSet presAssocID="{62B1624C-303B-4BDA-8711-45E27A8CFAE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EAFE3-DABC-47BE-8B71-3A8DD3FE97D5}" type="pres">
      <dgm:prSet presAssocID="{BDBF9F07-1991-4DD7-BD48-C8F138B4BC56}" presName="spacer" presStyleCnt="0"/>
      <dgm:spPr/>
    </dgm:pt>
    <dgm:pt modelId="{C697EB5F-4D57-4CB4-8B5F-01DA7BD4FF23}" type="pres">
      <dgm:prSet presAssocID="{888B0D63-D38F-4FE2-B5A9-F0A802F3C8D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9CDBE-76FA-4704-B8EC-DDF5A107A06D}" type="pres">
      <dgm:prSet presAssocID="{2DF0BFC4-0A22-493F-B58F-A2AF55B73219}" presName="spacer" presStyleCnt="0"/>
      <dgm:spPr/>
    </dgm:pt>
    <dgm:pt modelId="{AA4D7068-CD63-44F1-A259-0A7DFA3E59DA}" type="pres">
      <dgm:prSet presAssocID="{3F6B7ACC-C873-4D81-9901-3B68C6D7DFC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CABC3-095F-4554-8AA6-B4F5F6867D66}" type="pres">
      <dgm:prSet presAssocID="{48564132-499D-4F62-9CE1-E5D51D0D4C58}" presName="spacer" presStyleCnt="0"/>
      <dgm:spPr/>
    </dgm:pt>
    <dgm:pt modelId="{31DF6C31-FED9-4CE0-AC2A-F3EC7F2CBC24}" type="pres">
      <dgm:prSet presAssocID="{08266455-48C1-425C-98F4-52B4FB5C3EB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07FA4-4DEF-4164-B3CE-B9EDB5EA77A3}" type="pres">
      <dgm:prSet presAssocID="{1175EAE9-53D8-4090-B387-0065C8CA9245}" presName="spacer" presStyleCnt="0"/>
      <dgm:spPr/>
    </dgm:pt>
    <dgm:pt modelId="{5BBD8F87-B488-4619-A4C0-18F45FFEF1A5}" type="pres">
      <dgm:prSet presAssocID="{B2A60A62-9CB9-4424-9239-F24A559D213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BECEC-EE76-4795-82DA-8F34ED280F7C}" type="presOf" srcId="{B2A60A62-9CB9-4424-9239-F24A559D2132}" destId="{5BBD8F87-B488-4619-A4C0-18F45FFEF1A5}" srcOrd="0" destOrd="0" presId="urn:microsoft.com/office/officeart/2005/8/layout/vList2"/>
    <dgm:cxn modelId="{1D2B7B37-A07C-451C-8798-9B7BA1E7CDCA}" type="presOf" srcId="{888B0D63-D38F-4FE2-B5A9-F0A802F3C8DB}" destId="{C697EB5F-4D57-4CB4-8B5F-01DA7BD4FF23}" srcOrd="0" destOrd="0" presId="urn:microsoft.com/office/officeart/2005/8/layout/vList2"/>
    <dgm:cxn modelId="{7C2235AF-B56D-4699-AF8E-87535FF17B68}" srcId="{4271D2A9-1BD3-405F-9A3A-33B439506ED8}" destId="{888B0D63-D38F-4FE2-B5A9-F0A802F3C8DB}" srcOrd="2" destOrd="0" parTransId="{79569D43-B838-4DA4-9F7B-0E41C1657D7A}" sibTransId="{2DF0BFC4-0A22-493F-B58F-A2AF55B73219}"/>
    <dgm:cxn modelId="{E03E3283-3C99-4C5A-9A14-45DDA681F7D9}" type="presOf" srcId="{62B1624C-303B-4BDA-8711-45E27A8CFAEF}" destId="{C692FF8B-D39D-4A1F-9BA0-1F36A2FB3C00}" srcOrd="0" destOrd="0" presId="urn:microsoft.com/office/officeart/2005/8/layout/vList2"/>
    <dgm:cxn modelId="{ADEA5A74-24B9-47EE-82D8-D5D6E1EFA664}" type="presOf" srcId="{3F6B7ACC-C873-4D81-9901-3B68C6D7DFCE}" destId="{AA4D7068-CD63-44F1-A259-0A7DFA3E59DA}" srcOrd="0" destOrd="0" presId="urn:microsoft.com/office/officeart/2005/8/layout/vList2"/>
    <dgm:cxn modelId="{F657B4A5-7F76-47AA-BA03-E42678A11A00}" srcId="{4271D2A9-1BD3-405F-9A3A-33B439506ED8}" destId="{08266455-48C1-425C-98F4-52B4FB5C3EBB}" srcOrd="4" destOrd="0" parTransId="{0B9EA7EB-3FBF-433D-8365-795D4D07EE10}" sibTransId="{1175EAE9-53D8-4090-B387-0065C8CA9245}"/>
    <dgm:cxn modelId="{151177E0-51A1-4BE1-8492-A3D9493A2E26}" type="presOf" srcId="{08266455-48C1-425C-98F4-52B4FB5C3EBB}" destId="{31DF6C31-FED9-4CE0-AC2A-F3EC7F2CBC24}" srcOrd="0" destOrd="0" presId="urn:microsoft.com/office/officeart/2005/8/layout/vList2"/>
    <dgm:cxn modelId="{18E93E77-C9AB-44AF-A945-6BD5A0D0CBCA}" srcId="{4271D2A9-1BD3-405F-9A3A-33B439506ED8}" destId="{ABDBFF6F-541F-4BB7-B733-CCDD1712C41D}" srcOrd="0" destOrd="0" parTransId="{C2B98C89-AB54-4633-86C8-11049401F2B3}" sibTransId="{CFE0DC6A-EEF4-4590-9F75-BCAD7CCB4003}"/>
    <dgm:cxn modelId="{00A09EF2-12D6-436C-811A-2355E7BDC40F}" srcId="{4271D2A9-1BD3-405F-9A3A-33B439506ED8}" destId="{3F6B7ACC-C873-4D81-9901-3B68C6D7DFCE}" srcOrd="3" destOrd="0" parTransId="{F40884B6-4F8F-4E2E-9E88-BA2248907026}" sibTransId="{48564132-499D-4F62-9CE1-E5D51D0D4C58}"/>
    <dgm:cxn modelId="{547013CB-54FF-489B-B3A2-D52E589A8205}" srcId="{4271D2A9-1BD3-405F-9A3A-33B439506ED8}" destId="{62B1624C-303B-4BDA-8711-45E27A8CFAEF}" srcOrd="1" destOrd="0" parTransId="{1CBDF0D5-9E44-4158-A0D8-E49F9A3F907B}" sibTransId="{BDBF9F07-1991-4DD7-BD48-C8F138B4BC56}"/>
    <dgm:cxn modelId="{6E812C4F-901B-468E-AE5B-A16A8C3AE5E4}" type="presOf" srcId="{4271D2A9-1BD3-405F-9A3A-33B439506ED8}" destId="{14734FDC-2DDD-4CC1-9E8E-CDBF91AF6240}" srcOrd="0" destOrd="0" presId="urn:microsoft.com/office/officeart/2005/8/layout/vList2"/>
    <dgm:cxn modelId="{56D51B74-F1E6-47DE-82BD-630D3F768926}" type="presOf" srcId="{ABDBFF6F-541F-4BB7-B733-CCDD1712C41D}" destId="{2D2D663A-C51D-4EAB-939E-AE4AB1006755}" srcOrd="0" destOrd="0" presId="urn:microsoft.com/office/officeart/2005/8/layout/vList2"/>
    <dgm:cxn modelId="{B9837CA9-6CE8-4017-9DA6-78248AA0F2B1}" srcId="{4271D2A9-1BD3-405F-9A3A-33B439506ED8}" destId="{B2A60A62-9CB9-4424-9239-F24A559D2132}" srcOrd="5" destOrd="0" parTransId="{F785D080-4F72-43CD-98CF-FC1D8351CEE9}" sibTransId="{FA8BB89E-9658-41C9-8186-B3641167D89C}"/>
    <dgm:cxn modelId="{AC545045-0449-4E3A-902A-750783E6ED33}" type="presParOf" srcId="{14734FDC-2DDD-4CC1-9E8E-CDBF91AF6240}" destId="{2D2D663A-C51D-4EAB-939E-AE4AB1006755}" srcOrd="0" destOrd="0" presId="urn:microsoft.com/office/officeart/2005/8/layout/vList2"/>
    <dgm:cxn modelId="{BC164496-7CD7-4872-A75D-58E4AE507023}" type="presParOf" srcId="{14734FDC-2DDD-4CC1-9E8E-CDBF91AF6240}" destId="{55315F4F-DF17-4FE3-98E2-F24C9D71D06B}" srcOrd="1" destOrd="0" presId="urn:microsoft.com/office/officeart/2005/8/layout/vList2"/>
    <dgm:cxn modelId="{284D4C62-C8C2-4154-9595-E4932669BF29}" type="presParOf" srcId="{14734FDC-2DDD-4CC1-9E8E-CDBF91AF6240}" destId="{C692FF8B-D39D-4A1F-9BA0-1F36A2FB3C00}" srcOrd="2" destOrd="0" presId="urn:microsoft.com/office/officeart/2005/8/layout/vList2"/>
    <dgm:cxn modelId="{8B9FDC83-CDCE-4D27-A9FF-F05BECD3FFDE}" type="presParOf" srcId="{14734FDC-2DDD-4CC1-9E8E-CDBF91AF6240}" destId="{1D8EAFE3-DABC-47BE-8B71-3A8DD3FE97D5}" srcOrd="3" destOrd="0" presId="urn:microsoft.com/office/officeart/2005/8/layout/vList2"/>
    <dgm:cxn modelId="{320D23E7-7449-459B-A2E4-82AC9DCCD1A4}" type="presParOf" srcId="{14734FDC-2DDD-4CC1-9E8E-CDBF91AF6240}" destId="{C697EB5F-4D57-4CB4-8B5F-01DA7BD4FF23}" srcOrd="4" destOrd="0" presId="urn:microsoft.com/office/officeart/2005/8/layout/vList2"/>
    <dgm:cxn modelId="{DC679176-160A-4E0A-86CA-903FE05FBAF5}" type="presParOf" srcId="{14734FDC-2DDD-4CC1-9E8E-CDBF91AF6240}" destId="{F1C9CDBE-76FA-4704-B8EC-DDF5A107A06D}" srcOrd="5" destOrd="0" presId="urn:microsoft.com/office/officeart/2005/8/layout/vList2"/>
    <dgm:cxn modelId="{0C70A40D-4986-4A30-9EAF-E3A2A0054004}" type="presParOf" srcId="{14734FDC-2DDD-4CC1-9E8E-CDBF91AF6240}" destId="{AA4D7068-CD63-44F1-A259-0A7DFA3E59DA}" srcOrd="6" destOrd="0" presId="urn:microsoft.com/office/officeart/2005/8/layout/vList2"/>
    <dgm:cxn modelId="{177783DF-919B-43EE-885F-42C96B70BE11}" type="presParOf" srcId="{14734FDC-2DDD-4CC1-9E8E-CDBF91AF6240}" destId="{C8DCABC3-095F-4554-8AA6-B4F5F6867D66}" srcOrd="7" destOrd="0" presId="urn:microsoft.com/office/officeart/2005/8/layout/vList2"/>
    <dgm:cxn modelId="{B1DA05F1-A169-445C-96AD-D52AD842EDEA}" type="presParOf" srcId="{14734FDC-2DDD-4CC1-9E8E-CDBF91AF6240}" destId="{31DF6C31-FED9-4CE0-AC2A-F3EC7F2CBC24}" srcOrd="8" destOrd="0" presId="urn:microsoft.com/office/officeart/2005/8/layout/vList2"/>
    <dgm:cxn modelId="{C0304FC2-2AFF-48FB-8974-F847362E349D}" type="presParOf" srcId="{14734FDC-2DDD-4CC1-9E8E-CDBF91AF6240}" destId="{F1407FA4-4DEF-4164-B3CE-B9EDB5EA77A3}" srcOrd="9" destOrd="0" presId="urn:microsoft.com/office/officeart/2005/8/layout/vList2"/>
    <dgm:cxn modelId="{4CFA7F4E-21B9-4405-9C22-E11B90920E3A}" type="presParOf" srcId="{14734FDC-2DDD-4CC1-9E8E-CDBF91AF6240}" destId="{5BBD8F87-B488-4619-A4C0-18F45FFEF1A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441A4E-F4E1-462F-9BF9-05B6003594B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81AAE2-CCF8-4246-B4DA-2C7748B70A90}">
      <dgm:prSet/>
      <dgm:spPr>
        <a:solidFill>
          <a:srgbClr val="00B050"/>
        </a:solidFill>
      </dgm:spPr>
      <dgm:t>
        <a:bodyPr/>
        <a:lstStyle/>
        <a:p>
          <a:pPr algn="ctr" rtl="0"/>
          <a:r>
            <a:rPr lang="ru-RU" b="1" dirty="0" smtClean="0">
              <a:latin typeface="Arial" pitchFamily="34" charset="0"/>
              <a:cs typeface="Arial" pitchFamily="34" charset="0"/>
            </a:rPr>
            <a:t>Негосударственные поставщики социальных услуг, включенные в Реестр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F0C76324-2DF2-41DE-9F77-09464829F6FB}" type="parTrans" cxnId="{52358FC1-FB15-4B1B-B38D-9B6B3486EF51}">
      <dgm:prSet/>
      <dgm:spPr/>
      <dgm:t>
        <a:bodyPr/>
        <a:lstStyle/>
        <a:p>
          <a:endParaRPr lang="ru-RU"/>
        </a:p>
      </dgm:t>
    </dgm:pt>
    <dgm:pt modelId="{EAD74D23-2E8A-4DC2-8074-8C438DC7AF2A}" type="sibTrans" cxnId="{52358FC1-FB15-4B1B-B38D-9B6B3486EF51}">
      <dgm:prSet/>
      <dgm:spPr/>
      <dgm:t>
        <a:bodyPr/>
        <a:lstStyle/>
        <a:p>
          <a:endParaRPr lang="ru-RU"/>
        </a:p>
      </dgm:t>
    </dgm:pt>
    <dgm:pt modelId="{4D4387EA-D47B-4E23-B78D-823C1F68A3EC}" type="pres">
      <dgm:prSet presAssocID="{6B441A4E-F4E1-462F-9BF9-05B6003594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7A7A20-2980-4F82-980B-4967A123669A}" type="pres">
      <dgm:prSet presAssocID="{AC81AAE2-CCF8-4246-B4DA-2C7748B70A90}" presName="parentText" presStyleLbl="node1" presStyleIdx="0" presStyleCnt="1" custLinFactNeighborY="-599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358FC1-FB15-4B1B-B38D-9B6B3486EF51}" srcId="{6B441A4E-F4E1-462F-9BF9-05B6003594BD}" destId="{AC81AAE2-CCF8-4246-B4DA-2C7748B70A90}" srcOrd="0" destOrd="0" parTransId="{F0C76324-2DF2-41DE-9F77-09464829F6FB}" sibTransId="{EAD74D23-2E8A-4DC2-8074-8C438DC7AF2A}"/>
    <dgm:cxn modelId="{FA92267B-E022-46FD-B3BD-EA8B1DCE6080}" type="presOf" srcId="{AC81AAE2-CCF8-4246-B4DA-2C7748B70A90}" destId="{077A7A20-2980-4F82-980B-4967A123669A}" srcOrd="0" destOrd="0" presId="urn:microsoft.com/office/officeart/2005/8/layout/vList2"/>
    <dgm:cxn modelId="{38F1D9D2-3B31-439F-A558-E38DFB845F47}" type="presOf" srcId="{6B441A4E-F4E1-462F-9BF9-05B6003594BD}" destId="{4D4387EA-D47B-4E23-B78D-823C1F68A3EC}" srcOrd="0" destOrd="0" presId="urn:microsoft.com/office/officeart/2005/8/layout/vList2"/>
    <dgm:cxn modelId="{AEAD25FA-0F78-41F1-9B4E-B5DFA82B0CE9}" type="presParOf" srcId="{4D4387EA-D47B-4E23-B78D-823C1F68A3EC}" destId="{077A7A20-2980-4F82-980B-4967A12366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49D18D-0238-4807-B2DD-862F8BA2D1E2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1B3D00-5FFB-4AF1-83B6-F30BAD2B42E4}">
      <dgm:prSet custT="1"/>
      <dgm:spPr>
        <a:ln>
          <a:solidFill>
            <a:schemeClr val="accent1"/>
          </a:solidFill>
        </a:ln>
      </dgm:spPr>
      <dgm:t>
        <a:bodyPr/>
        <a:lstStyle/>
        <a:p>
          <a:pPr algn="ctr" rtl="0">
            <a:lnSpc>
              <a:spcPct val="100000"/>
            </a:lnSpc>
          </a:pPr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Региональная </a:t>
          </a:r>
          <a:r>
            <a:rPr lang="ru-RU" sz="11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благотворительная общественная организация помощи неблагополучным слоям населения </a:t>
          </a:r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"Выбор"</a:t>
          </a:r>
          <a:endParaRPr lang="ru-RU" sz="18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C34C6DE1-D4A1-48D5-9831-C2CEB25E55B9}" type="parTrans" cxnId="{C714411B-2CB2-45C7-A636-89AB561D93F1}">
      <dgm:prSet/>
      <dgm:spPr/>
      <dgm:t>
        <a:bodyPr/>
        <a:lstStyle/>
        <a:p>
          <a:endParaRPr lang="ru-RU"/>
        </a:p>
      </dgm:t>
    </dgm:pt>
    <dgm:pt modelId="{CD413D21-9A07-40DE-ACCB-9E69ABF7EE02}" type="sibTrans" cxnId="{C714411B-2CB2-45C7-A636-89AB561D93F1}">
      <dgm:prSet/>
      <dgm:spPr/>
      <dgm:t>
        <a:bodyPr/>
        <a:lstStyle/>
        <a:p>
          <a:endParaRPr lang="ru-RU"/>
        </a:p>
      </dgm:t>
    </dgm:pt>
    <dgm:pt modelId="{0DF257F5-9CF5-4B93-ABDF-DF95F9475667}">
      <dgm:prSet custT="1"/>
      <dgm:spPr/>
      <dgm:t>
        <a:bodyPr/>
        <a:lstStyle/>
        <a:p>
          <a:pPr algn="ctr" rtl="0">
            <a:lnSpc>
              <a:spcPct val="100000"/>
            </a:lnSpc>
          </a:pP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6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</a:t>
          </a:r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Милосердие" по поддержке </a:t>
          </a:r>
          <a:r>
            <a:rPr lang="ru-RU" sz="1200" b="1" u="none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малообеспечен-ных</a:t>
          </a:r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граждан"</a:t>
          </a:r>
          <a:endParaRPr lang="ru-RU" sz="18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AE9CAFB-32FB-4918-BBAB-316134E413EA}" type="parTrans" cxnId="{A6303073-79D1-4E58-A135-28F07B600269}">
      <dgm:prSet/>
      <dgm:spPr/>
      <dgm:t>
        <a:bodyPr/>
        <a:lstStyle/>
        <a:p>
          <a:endParaRPr lang="ru-RU"/>
        </a:p>
      </dgm:t>
    </dgm:pt>
    <dgm:pt modelId="{73F3F212-9BAE-4771-979A-9B4122FC91C8}" type="sibTrans" cxnId="{A6303073-79D1-4E58-A135-28F07B600269}">
      <dgm:prSet/>
      <dgm:spPr/>
      <dgm:t>
        <a:bodyPr/>
        <a:lstStyle/>
        <a:p>
          <a:endParaRPr lang="ru-RU"/>
        </a:p>
      </dgm:t>
    </dgm:pt>
    <dgm:pt modelId="{C996238D-5B84-4BD8-A1EA-B2F79825DFB2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800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</a:t>
          </a:r>
          <a:r>
            <a:rPr lang="ru-RU" sz="105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равославная религиозная организация Прихода святителя Николая </a:t>
          </a:r>
        </a:p>
        <a:p>
          <a:pPr rtl="0">
            <a:spcAft>
              <a:spcPct val="35000"/>
            </a:spcAft>
          </a:pPr>
          <a:r>
            <a:rPr lang="ru-RU" sz="105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г. Вяземского Хабаровского </a:t>
          </a:r>
          <a:r>
            <a:rPr lang="ru-RU" sz="11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края</a:t>
          </a:r>
          <a:endParaRPr lang="ru-RU" sz="14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3678EE9-E972-456F-A0A1-123B37493C9A}" type="parTrans" cxnId="{E3B4FF52-BF07-4E3D-87FD-65F4CB41DAA9}">
      <dgm:prSet/>
      <dgm:spPr/>
      <dgm:t>
        <a:bodyPr/>
        <a:lstStyle/>
        <a:p>
          <a:endParaRPr lang="ru-RU"/>
        </a:p>
      </dgm:t>
    </dgm:pt>
    <dgm:pt modelId="{C7661248-F756-44FA-9BDA-C7B83CA6E986}" type="sibTrans" cxnId="{E3B4FF52-BF07-4E3D-87FD-65F4CB41DAA9}">
      <dgm:prSet/>
      <dgm:spPr/>
      <dgm:t>
        <a:bodyPr/>
        <a:lstStyle/>
        <a:p>
          <a:endParaRPr lang="ru-RU"/>
        </a:p>
      </dgm:t>
    </dgm:pt>
    <dgm:pt modelId="{C5E26A84-460C-46A9-84F5-624D8BFB8F8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"Центр социальной адаптации  </a:t>
          </a:r>
        </a:p>
        <a:p>
          <a:pPr rtl="0">
            <a:lnSpc>
              <a:spcPct val="100000"/>
            </a:lnSpc>
          </a:pP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"Омега ДВ</a:t>
          </a:r>
          <a:r>
            <a:rPr lang="ru-RU" sz="1400" b="1" u="none" dirty="0" smtClean="0">
              <a:solidFill>
                <a:schemeClr val="bg1"/>
              </a:solidFill>
              <a:latin typeface="+mn-lt"/>
            </a:rPr>
            <a:t>"</a:t>
          </a:r>
          <a:endParaRPr lang="ru-RU" sz="1400" b="1" u="none" dirty="0">
            <a:solidFill>
              <a:schemeClr val="bg1"/>
            </a:solidFill>
            <a:latin typeface="+mn-lt"/>
          </a:endParaRPr>
        </a:p>
      </dgm:t>
    </dgm:pt>
    <dgm:pt modelId="{66C9068E-8D97-4DC2-BDBC-25B701496728}" type="parTrans" cxnId="{5D3B68C9-936C-4524-BB30-A05553E502A6}">
      <dgm:prSet/>
      <dgm:spPr/>
      <dgm:t>
        <a:bodyPr/>
        <a:lstStyle/>
        <a:p>
          <a:endParaRPr lang="ru-RU"/>
        </a:p>
      </dgm:t>
    </dgm:pt>
    <dgm:pt modelId="{9169DFF2-EB2A-4D05-8B59-CA4E7B8D90D8}" type="sibTrans" cxnId="{5D3B68C9-936C-4524-BB30-A05553E502A6}">
      <dgm:prSet/>
      <dgm:spPr/>
      <dgm:t>
        <a:bodyPr/>
        <a:lstStyle/>
        <a:p>
          <a:endParaRPr lang="ru-RU"/>
        </a:p>
      </dgm:t>
    </dgm:pt>
    <dgm:pt modelId="{484926AF-5ECD-4DFE-8244-7ED1C224E86E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2000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ОАО "Санаторий УССУРИ"</a:t>
          </a:r>
          <a:endParaRPr lang="ru-RU" sz="16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77A950F9-0711-4B28-90F0-67AC7333A159}" type="parTrans" cxnId="{50D22C88-2A6E-4DDE-BF64-FB4E5DBE3082}">
      <dgm:prSet/>
      <dgm:spPr/>
      <dgm:t>
        <a:bodyPr/>
        <a:lstStyle/>
        <a:p>
          <a:endParaRPr lang="ru-RU"/>
        </a:p>
      </dgm:t>
    </dgm:pt>
    <dgm:pt modelId="{C2AD69F3-019A-4137-89D4-C06373DA5029}" type="sibTrans" cxnId="{50D22C88-2A6E-4DDE-BF64-FB4E5DBE3082}">
      <dgm:prSet/>
      <dgm:spPr/>
      <dgm:t>
        <a:bodyPr/>
        <a:lstStyle/>
        <a:p>
          <a:endParaRPr lang="ru-RU"/>
        </a:p>
      </dgm:t>
    </dgm:pt>
    <dgm:pt modelId="{B3C292A4-090C-4DCD-B323-FAF127652F8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ИП</a:t>
          </a:r>
          <a:b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Котлова</a:t>
          </a:r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А.В.</a:t>
          </a:r>
          <a:endParaRPr lang="ru-RU" sz="14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6D533D5-9F75-461D-968E-20AE05B5EC4E}" type="parTrans" cxnId="{E6BCD445-FE50-4963-9DD3-78C43E921297}">
      <dgm:prSet/>
      <dgm:spPr/>
      <dgm:t>
        <a:bodyPr/>
        <a:lstStyle/>
        <a:p>
          <a:endParaRPr lang="ru-RU"/>
        </a:p>
      </dgm:t>
    </dgm:pt>
    <dgm:pt modelId="{E8DC39C0-C2FF-4E65-A7C7-758AA842E011}" type="sibTrans" cxnId="{E6BCD445-FE50-4963-9DD3-78C43E921297}">
      <dgm:prSet/>
      <dgm:spPr/>
      <dgm:t>
        <a:bodyPr/>
        <a:lstStyle/>
        <a:p>
          <a:endParaRPr lang="ru-RU"/>
        </a:p>
      </dgm:t>
    </dgm:pt>
    <dgm:pt modelId="{FDAC12D5-A7C8-4E33-B363-46C9145C0AA3}">
      <dgm:prSet custT="1"/>
      <dgm:spPr/>
      <dgm:t>
        <a:bodyPr/>
        <a:lstStyle/>
        <a:p>
          <a:pPr rtl="0"/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</a:t>
          </a:r>
          <a:r>
            <a:rPr lang="ru-RU" sz="1200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"Социально-психологическая служба поддержки семьи "Возрождение семьи"</a:t>
          </a:r>
          <a:endParaRPr lang="ru-RU" sz="12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2BDAD09-2665-4FF8-8AB3-1A059431D4BC}" type="parTrans" cxnId="{445E969F-2BFA-4E46-B5CC-AD9F83834B88}">
      <dgm:prSet/>
      <dgm:spPr/>
      <dgm:t>
        <a:bodyPr/>
        <a:lstStyle/>
        <a:p>
          <a:endParaRPr lang="ru-RU"/>
        </a:p>
      </dgm:t>
    </dgm:pt>
    <dgm:pt modelId="{9735EBB4-DE81-4B5A-B358-591F8CC42653}" type="sibTrans" cxnId="{445E969F-2BFA-4E46-B5CC-AD9F83834B88}">
      <dgm:prSet/>
      <dgm:spPr/>
      <dgm:t>
        <a:bodyPr/>
        <a:lstStyle/>
        <a:p>
          <a:endParaRPr lang="ru-RU"/>
        </a:p>
      </dgm:t>
    </dgm:pt>
    <dgm:pt modelId="{4204AF19-89FD-458E-B6F9-1715CA14DAC4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bg1"/>
              </a:solidFill>
            </a:rPr>
            <a:t>АНО центр восстановления и развития личности "Зеленый светофор"</a:t>
          </a:r>
          <a:endParaRPr lang="ru-RU" sz="14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EFF0AF5-55C4-40BF-B65A-3E018997297A}" type="parTrans" cxnId="{FB16539E-075C-4385-A66F-D068D8970F4C}">
      <dgm:prSet/>
      <dgm:spPr/>
      <dgm:t>
        <a:bodyPr/>
        <a:lstStyle/>
        <a:p>
          <a:endParaRPr lang="ru-RU"/>
        </a:p>
      </dgm:t>
    </dgm:pt>
    <dgm:pt modelId="{E4B3A544-B26A-4BD9-840E-26851BC5E412}" type="sibTrans" cxnId="{FB16539E-075C-4385-A66F-D068D8970F4C}">
      <dgm:prSet/>
      <dgm:spPr/>
      <dgm:t>
        <a:bodyPr/>
        <a:lstStyle/>
        <a:p>
          <a:endParaRPr lang="ru-RU"/>
        </a:p>
      </dgm:t>
    </dgm:pt>
    <dgm:pt modelId="{49794561-0698-4950-816D-4060308DF326}">
      <dgm:prSet custT="1"/>
      <dgm:spPr/>
      <dgm:t>
        <a:bodyPr/>
        <a:lstStyle/>
        <a:p>
          <a:pPr rtl="0"/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200" b="1" dirty="0" smtClean="0">
              <a:solidFill>
                <a:schemeClr val="bg1"/>
              </a:solidFill>
            </a:rPr>
            <a:t>помощи </a:t>
          </a:r>
          <a:r>
            <a:rPr lang="ru-RU" sz="1400" b="1" dirty="0" smtClean="0">
              <a:solidFill>
                <a:schemeClr val="bg1"/>
              </a:solidFill>
            </a:rPr>
            <a:t>детям, инвалидам, многодетным семьям и другим нуждающимся "Маяк надежды"</a:t>
          </a:r>
          <a:endParaRPr lang="ru-RU" sz="18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3D18583-24B2-4F78-AAC1-2A28DFBD2EB8}" type="parTrans" cxnId="{FB8E65A0-E493-4048-994D-7DF146B7F688}">
      <dgm:prSet/>
      <dgm:spPr/>
      <dgm:t>
        <a:bodyPr/>
        <a:lstStyle/>
        <a:p>
          <a:endParaRPr lang="ru-RU"/>
        </a:p>
      </dgm:t>
    </dgm:pt>
    <dgm:pt modelId="{1BE1F4F1-0020-47FF-836D-8FDA08F48424}" type="sibTrans" cxnId="{FB8E65A0-E493-4048-994D-7DF146B7F688}">
      <dgm:prSet/>
      <dgm:spPr/>
      <dgm:t>
        <a:bodyPr/>
        <a:lstStyle/>
        <a:p>
          <a:endParaRPr lang="ru-RU"/>
        </a:p>
      </dgm:t>
    </dgm:pt>
    <dgm:pt modelId="{388CA223-0EF8-48F4-B513-D0333CB01DCB}">
      <dgm:prSet custT="1"/>
      <dgm:spPr/>
      <dgm:t>
        <a:bodyPr/>
        <a:lstStyle/>
        <a:p>
          <a:pPr rtl="0"/>
          <a:r>
            <a:rPr lang="ru-RU" sz="1200" b="1" i="0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Центр исследований и </a:t>
          </a:r>
          <a:r>
            <a:rPr lang="ru-RU" sz="1200" b="1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консультаций "АТРОКС-КОНСАЛТИНГ"</a:t>
          </a:r>
          <a:endParaRPr lang="ru-RU" sz="1200" b="1" i="0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637131F-C792-43A8-BC15-FE991B161413}" type="parTrans" cxnId="{7DAADEB1-E2CF-4466-BDEA-AC25795791A1}">
      <dgm:prSet/>
      <dgm:spPr/>
      <dgm:t>
        <a:bodyPr/>
        <a:lstStyle/>
        <a:p>
          <a:endParaRPr lang="ru-RU"/>
        </a:p>
      </dgm:t>
    </dgm:pt>
    <dgm:pt modelId="{D0ADB489-545A-41AF-895E-964238250B0B}" type="sibTrans" cxnId="{7DAADEB1-E2CF-4466-BDEA-AC25795791A1}">
      <dgm:prSet/>
      <dgm:spPr/>
      <dgm:t>
        <a:bodyPr/>
        <a:lstStyle/>
        <a:p>
          <a:endParaRPr lang="ru-RU"/>
        </a:p>
      </dgm:t>
    </dgm:pt>
    <dgm:pt modelId="{EE931D58-07EE-4A5F-A9D5-B021568B5805}">
      <dgm:prSet custT="1"/>
      <dgm:spPr/>
      <dgm:t>
        <a:bodyPr/>
        <a:lstStyle/>
        <a:p>
          <a:pPr rtl="0"/>
          <a:r>
            <a:rPr lang="ru-RU" sz="14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</a:t>
          </a:r>
          <a:r>
            <a:rPr lang="ru-RU" sz="1400" b="1" dirty="0" smtClean="0">
              <a:solidFill>
                <a:schemeClr val="bg1"/>
              </a:solidFill>
            </a:rPr>
            <a:t>"Православный центр духовно-нравственного восстановления личности "Выбери жизнь"</a:t>
          </a:r>
          <a:endParaRPr lang="ru-RU" sz="14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036D37F-8CFA-4042-B63A-6D5AD8FFEA5B}" type="parTrans" cxnId="{CB0711E1-79ED-45A1-B582-92780FF0211C}">
      <dgm:prSet/>
      <dgm:spPr/>
      <dgm:t>
        <a:bodyPr/>
        <a:lstStyle/>
        <a:p>
          <a:endParaRPr lang="ru-RU"/>
        </a:p>
      </dgm:t>
    </dgm:pt>
    <dgm:pt modelId="{7B26D9D3-BBFC-43B7-AD45-0BAF0A7A369E}" type="sibTrans" cxnId="{CB0711E1-79ED-45A1-B582-92780FF0211C}">
      <dgm:prSet/>
      <dgm:spPr/>
      <dgm:t>
        <a:bodyPr/>
        <a:lstStyle/>
        <a:p>
          <a:endParaRPr lang="ru-RU"/>
        </a:p>
      </dgm:t>
    </dgm:pt>
    <dgm:pt modelId="{1022959F-522C-4B9E-931D-1AECEF1E09D1}">
      <dgm:prSet custT="1"/>
      <dgm:spPr/>
      <dgm:t>
        <a:bodyPr/>
        <a:lstStyle/>
        <a:p>
          <a:pPr rtl="0"/>
          <a:r>
            <a:rPr lang="ru-RU" sz="1200" b="1" u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200" b="1" dirty="0" smtClean="0">
              <a:solidFill>
                <a:schemeClr val="bg1"/>
              </a:solidFill>
            </a:rPr>
            <a:t>замещающих семей "Чужих детей не бывает"</a:t>
          </a:r>
          <a:endParaRPr lang="ru-RU" sz="12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0F88B21-EB8D-43CE-936B-16FF97A41D0E}" type="parTrans" cxnId="{036DF22B-4DE0-46D2-9B44-111708722FDC}">
      <dgm:prSet/>
      <dgm:spPr/>
      <dgm:t>
        <a:bodyPr/>
        <a:lstStyle/>
        <a:p>
          <a:endParaRPr lang="ru-RU"/>
        </a:p>
      </dgm:t>
    </dgm:pt>
    <dgm:pt modelId="{C2B5EB64-2068-45E3-90D6-492E2F04F7F6}" type="sibTrans" cxnId="{036DF22B-4DE0-46D2-9B44-111708722FDC}">
      <dgm:prSet/>
      <dgm:spPr/>
      <dgm:t>
        <a:bodyPr/>
        <a:lstStyle/>
        <a:p>
          <a:endParaRPr lang="ru-RU"/>
        </a:p>
      </dgm:t>
    </dgm:pt>
    <dgm:pt modelId="{768B657D-C277-490D-A5CB-0594896F0D21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Частное учреждение дополнительного образования детей и взрослых "Радость здоровья"</a:t>
          </a:r>
          <a:endParaRPr lang="ru-RU" sz="12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AEB9BF7-FCB5-485A-AD02-D9C8E6CB12DE}" type="parTrans" cxnId="{AD2C4B82-A7CE-44DB-92D9-A4B0FF466B91}">
      <dgm:prSet/>
      <dgm:spPr/>
      <dgm:t>
        <a:bodyPr/>
        <a:lstStyle/>
        <a:p>
          <a:endParaRPr lang="ru-RU"/>
        </a:p>
      </dgm:t>
    </dgm:pt>
    <dgm:pt modelId="{D0A22802-84F3-452B-911C-6168EEB0EB0E}" type="sibTrans" cxnId="{AD2C4B82-A7CE-44DB-92D9-A4B0FF466B91}">
      <dgm:prSet/>
      <dgm:spPr/>
      <dgm:t>
        <a:bodyPr/>
        <a:lstStyle/>
        <a:p>
          <a:endParaRPr lang="ru-RU"/>
        </a:p>
      </dgm:t>
    </dgm:pt>
    <dgm:pt modelId="{A020D2A6-FFB7-422A-8AD0-B566B2D70A36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"Хабаровский краевой физкультурно-спортивный клуб инвалидов"</a:t>
          </a:r>
          <a:endParaRPr lang="ru-RU" sz="1200" b="1" u="none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33229D1-16C4-4B74-8453-B9ADF4A6A5DE}" type="parTrans" cxnId="{B4BB01A6-2316-4850-9F70-A7E823828D41}">
      <dgm:prSet/>
      <dgm:spPr/>
      <dgm:t>
        <a:bodyPr/>
        <a:lstStyle/>
        <a:p>
          <a:endParaRPr lang="ru-RU"/>
        </a:p>
      </dgm:t>
    </dgm:pt>
    <dgm:pt modelId="{8760BFC1-CC52-40CA-A8B2-CEA5903A046F}" type="sibTrans" cxnId="{B4BB01A6-2316-4850-9F70-A7E823828D41}">
      <dgm:prSet/>
      <dgm:spPr/>
      <dgm:t>
        <a:bodyPr/>
        <a:lstStyle/>
        <a:p>
          <a:endParaRPr lang="ru-RU"/>
        </a:p>
      </dgm:t>
    </dgm:pt>
    <dgm:pt modelId="{7CDCA432-5129-472C-B5EE-3D77C9766E76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поддержки и реабилитации детей-инвалидов с нарушением слуха и глухонемых "АРИДОНС"</a:t>
          </a:r>
          <a:endParaRPr lang="ru-RU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568CD01-E73B-42EF-92CC-46144C4921DF}" type="parTrans" cxnId="{CE62ABC1-8D91-4472-8006-FD234CA6B5B3}">
      <dgm:prSet/>
      <dgm:spPr/>
      <dgm:t>
        <a:bodyPr/>
        <a:lstStyle/>
        <a:p>
          <a:endParaRPr lang="ru-RU"/>
        </a:p>
      </dgm:t>
    </dgm:pt>
    <dgm:pt modelId="{F0665259-4FD1-48AD-BC1A-7F0ED0340463}" type="sibTrans" cxnId="{CE62ABC1-8D91-4472-8006-FD234CA6B5B3}">
      <dgm:prSet/>
      <dgm:spPr/>
      <dgm:t>
        <a:bodyPr/>
        <a:lstStyle/>
        <a:p>
          <a:endParaRPr lang="ru-RU"/>
        </a:p>
      </dgm:t>
    </dgm:pt>
    <dgm:pt modelId="{7BDBD9C8-F0CC-4E46-B0C4-03B43DF9C385}" type="pres">
      <dgm:prSet presAssocID="{6549D18D-0238-4807-B2DD-862F8BA2D1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38F03B-74FF-4592-8309-140F45F314B6}" type="pres">
      <dgm:prSet presAssocID="{221B3D00-5FFB-4AF1-83B6-F30BAD2B42E4}" presName="node" presStyleLbl="node1" presStyleIdx="0" presStyleCnt="15" custScaleX="105010" custScaleY="161767" custLinFactY="73610" custLinFactNeighborX="9362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132C8-0F68-4C1C-9DC3-B8323765B2F0}" type="pres">
      <dgm:prSet presAssocID="{CD413D21-9A07-40DE-ACCB-9E69ABF7EE02}" presName="sibTrans" presStyleCnt="0"/>
      <dgm:spPr/>
    </dgm:pt>
    <dgm:pt modelId="{7BFA3C0A-D8CF-4489-8FFF-A4D76BF04B38}" type="pres">
      <dgm:prSet presAssocID="{0DF257F5-9CF5-4B93-ABDF-DF95F9475667}" presName="node" presStyleLbl="node1" presStyleIdx="1" presStyleCnt="15" custScaleY="118444" custLinFactX="1594" custLinFactNeighborX="100000" custLinFactNeighborY="-3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E73AC-5CDC-4CBC-B5EF-3648614D2A8A}" type="pres">
      <dgm:prSet presAssocID="{73F3F212-9BAE-4771-979A-9B4122FC91C8}" presName="sibTrans" presStyleCnt="0"/>
      <dgm:spPr/>
    </dgm:pt>
    <dgm:pt modelId="{30D34998-E3DD-4C26-91B8-60D4B59CC4AD}" type="pres">
      <dgm:prSet presAssocID="{C996238D-5B84-4BD8-A1EA-B2F79825DFB2}" presName="node" presStyleLbl="node1" presStyleIdx="2" presStyleCnt="15" custScaleY="134059" custLinFactX="-100000" custLinFactNeighborX="-150644" custLinFactNeighborY="10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E04E5-A5FF-44BC-9EC4-24BD134BD477}" type="pres">
      <dgm:prSet presAssocID="{C7661248-F756-44FA-9BDA-C7B83CA6E986}" presName="sibTrans" presStyleCnt="0"/>
      <dgm:spPr/>
    </dgm:pt>
    <dgm:pt modelId="{468B91B3-EC1E-4904-8B30-B92FD9D26F52}" type="pres">
      <dgm:prSet presAssocID="{C5E26A84-460C-46A9-84F5-624D8BFB8F80}" presName="node" presStyleLbl="node1" presStyleIdx="3" presStyleCnt="15" custScaleY="117096" custLinFactNeighborX="4576" custLinFactNeighborY="-10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85FD5-06B4-44CE-A7E7-C73B38A8E518}" type="pres">
      <dgm:prSet presAssocID="{9169DFF2-EB2A-4D05-8B59-CA4E7B8D90D8}" presName="sibTrans" presStyleCnt="0"/>
      <dgm:spPr/>
    </dgm:pt>
    <dgm:pt modelId="{D3E39B28-4DFA-46C1-9E2E-F7D77CD80B23}" type="pres">
      <dgm:prSet presAssocID="{484926AF-5ECD-4DFE-8244-7ED1C224E86E}" presName="node" presStyleLbl="node1" presStyleIdx="4" presStyleCnt="15" custScaleY="84841" custLinFactNeighborX="25012" custLinFactNeighborY="-20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F26EE-A05D-40BF-A870-6A998EC4378A}" type="pres">
      <dgm:prSet presAssocID="{C2AD69F3-019A-4137-89D4-C06373DA5029}" presName="sibTrans" presStyleCnt="0"/>
      <dgm:spPr/>
    </dgm:pt>
    <dgm:pt modelId="{188C1C70-9805-4BFD-B557-1B92139CCFC4}" type="pres">
      <dgm:prSet presAssocID="{7CDCA432-5129-472C-B5EE-3D77C9766E76}" presName="node" presStyleLbl="node1" presStyleIdx="5" presStyleCnt="15" custScaleX="121497" custScaleY="114124" custLinFactY="80374" custLinFactNeighborX="-1567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F27BC-0CBB-4EEB-9958-A96FE4A938F6}" type="pres">
      <dgm:prSet presAssocID="{F0665259-4FD1-48AD-BC1A-7F0ED0340463}" presName="sibTrans" presStyleCnt="0"/>
      <dgm:spPr/>
    </dgm:pt>
    <dgm:pt modelId="{4CABEBBB-B0C8-416B-9EB1-5114E74A22D2}" type="pres">
      <dgm:prSet presAssocID="{B3C292A4-090C-4DCD-B323-FAF127652F80}" presName="node" presStyleLbl="node1" presStyleIdx="6" presStyleCnt="15" custScaleY="73471" custLinFactX="168078" custLinFactY="-3077" custLinFactNeighborX="2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6D34D-1214-4BF5-AB62-26CE1BF78F86}" type="pres">
      <dgm:prSet presAssocID="{E8DC39C0-C2FF-4E65-A7C7-758AA842E011}" presName="sibTrans" presStyleCnt="0"/>
      <dgm:spPr/>
    </dgm:pt>
    <dgm:pt modelId="{B3E42D90-15A1-46B1-8866-9603E4A40200}" type="pres">
      <dgm:prSet presAssocID="{FDAC12D5-A7C8-4E33-B363-46C9145C0AA3}" presName="node" presStyleLbl="node1" presStyleIdx="7" presStyleCnt="15" custScaleX="122934" custScaleY="129772" custLinFactX="-23008" custLinFactY="93935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935AD-8E2C-4098-8625-8BF92ED9E7BB}" type="pres">
      <dgm:prSet presAssocID="{9735EBB4-DE81-4B5A-B358-591F8CC42653}" presName="sibTrans" presStyleCnt="0"/>
      <dgm:spPr/>
    </dgm:pt>
    <dgm:pt modelId="{7E17B27F-5D93-440C-94B8-3DC4783C3156}" type="pres">
      <dgm:prSet presAssocID="{4204AF19-89FD-458E-B6F9-1715CA14DAC4}" presName="node" presStyleLbl="node1" presStyleIdx="8" presStyleCnt="15" custScaleX="102859" custScaleY="145204" custLinFactNeighborX="12818" custLinFactNeighborY="-23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44256-8878-41FF-94F7-548C4541D4C0}" type="pres">
      <dgm:prSet presAssocID="{E4B3A544-B26A-4BD9-840E-26851BC5E412}" presName="sibTrans" presStyleCnt="0"/>
      <dgm:spPr/>
    </dgm:pt>
    <dgm:pt modelId="{476BEF02-A822-4F21-B66F-6B795B253F66}" type="pres">
      <dgm:prSet presAssocID="{49794561-0698-4950-816D-4060308DF326}" presName="node" presStyleLbl="node1" presStyleIdx="9" presStyleCnt="15" custScaleY="150967" custLinFactNeighborX="16029" custLinFactNeighborY="3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5DF9B-5FF5-4354-AB39-BF59029EF207}" type="pres">
      <dgm:prSet presAssocID="{1BE1F4F1-0020-47FF-836D-8FDA08F48424}" presName="sibTrans" presStyleCnt="0"/>
      <dgm:spPr/>
    </dgm:pt>
    <dgm:pt modelId="{A71DD336-BA57-4498-AB0E-DAA8E9DE4C2B}" type="pres">
      <dgm:prSet presAssocID="{388CA223-0EF8-48F4-B513-D0333CB01DCB}" presName="node" presStyleLbl="node1" presStyleIdx="10" presStyleCnt="15" custScaleY="121235" custLinFactY="-165321" custLinFactNeighborX="8739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AA329-BF67-4627-9430-8DA3343B9D9B}" type="pres">
      <dgm:prSet presAssocID="{D0ADB489-545A-41AF-895E-964238250B0B}" presName="sibTrans" presStyleCnt="0"/>
      <dgm:spPr/>
    </dgm:pt>
    <dgm:pt modelId="{EAAB57CF-822E-4B2D-9D8B-3C6372326736}" type="pres">
      <dgm:prSet presAssocID="{EE931D58-07EE-4A5F-A9D5-B021568B5805}" presName="node" presStyleLbl="node1" presStyleIdx="11" presStyleCnt="15" custScaleY="190995" custLinFactX="100000" custLinFactNeighborX="157349" custLinFactNeighborY="-2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CA589-265F-4FA8-96FC-0CADEBC33872}" type="pres">
      <dgm:prSet presAssocID="{7B26D9D3-BBFC-43B7-AD45-0BAF0A7A369E}" presName="sibTrans" presStyleCnt="0"/>
      <dgm:spPr/>
    </dgm:pt>
    <dgm:pt modelId="{C0EBF3DE-E17E-4C55-BFC8-DD057F6FC8E5}" type="pres">
      <dgm:prSet presAssocID="{768B657D-C277-490D-A5CB-0594896F0D21}" presName="node" presStyleLbl="node1" presStyleIdx="12" presStyleCnt="15" custScaleY="146816" custLinFactX="-100000" custLinFactY="-84828" custLinFactNeighborX="-1518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E38E6-8429-410F-A9F0-2B69CF34B21A}" type="pres">
      <dgm:prSet presAssocID="{D0A22802-84F3-452B-911C-6168EEB0EB0E}" presName="sibTrans" presStyleCnt="0"/>
      <dgm:spPr/>
    </dgm:pt>
    <dgm:pt modelId="{8100FF06-59D3-47E5-8BD6-3585F1DFC6AC}" type="pres">
      <dgm:prSet presAssocID="{1022959F-522C-4B9E-931D-1AECEF1E09D1}" presName="node" presStyleLbl="node1" presStyleIdx="13" presStyleCnt="15" custLinFactNeighborX="-82465" custLinFactNeighborY="20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D437-A806-4556-9FCF-ACCCFFA89CF8}" type="pres">
      <dgm:prSet presAssocID="{C2B5EB64-2068-45E3-90D6-492E2F04F7F6}" presName="sibTrans" presStyleCnt="0"/>
      <dgm:spPr/>
    </dgm:pt>
    <dgm:pt modelId="{884E5B83-C1E9-4528-B645-8A68290165F2}" type="pres">
      <dgm:prSet presAssocID="{A020D2A6-FFB7-422A-8AD0-B566B2D70A36}" presName="node" presStyleLbl="node1" presStyleIdx="14" presStyleCnt="15" custScaleY="129570" custLinFactNeighborX="39674" custLinFactNeighborY="16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944CE-C868-4057-A424-F6AC86978757}" type="presOf" srcId="{FDAC12D5-A7C8-4E33-B363-46C9145C0AA3}" destId="{B3E42D90-15A1-46B1-8866-9603E4A40200}" srcOrd="0" destOrd="0" presId="urn:microsoft.com/office/officeart/2005/8/layout/default#1"/>
    <dgm:cxn modelId="{939429D0-8532-4E88-87A6-3EDF7F37324B}" type="presOf" srcId="{49794561-0698-4950-816D-4060308DF326}" destId="{476BEF02-A822-4F21-B66F-6B795B253F66}" srcOrd="0" destOrd="0" presId="urn:microsoft.com/office/officeart/2005/8/layout/default#1"/>
    <dgm:cxn modelId="{AB305217-0357-4DF2-8C1A-B021014FEE24}" type="presOf" srcId="{388CA223-0EF8-48F4-B513-D0333CB01DCB}" destId="{A71DD336-BA57-4498-AB0E-DAA8E9DE4C2B}" srcOrd="0" destOrd="0" presId="urn:microsoft.com/office/officeart/2005/8/layout/default#1"/>
    <dgm:cxn modelId="{E6BCD445-FE50-4963-9DD3-78C43E921297}" srcId="{6549D18D-0238-4807-B2DD-862F8BA2D1E2}" destId="{B3C292A4-090C-4DCD-B323-FAF127652F80}" srcOrd="6" destOrd="0" parTransId="{46D533D5-9F75-461D-968E-20AE05B5EC4E}" sibTransId="{E8DC39C0-C2FF-4E65-A7C7-758AA842E011}"/>
    <dgm:cxn modelId="{3D39969C-D6C8-4315-9B6C-8F55C21BB48A}" type="presOf" srcId="{A020D2A6-FFB7-422A-8AD0-B566B2D70A36}" destId="{884E5B83-C1E9-4528-B645-8A68290165F2}" srcOrd="0" destOrd="0" presId="urn:microsoft.com/office/officeart/2005/8/layout/default#1"/>
    <dgm:cxn modelId="{A6303073-79D1-4E58-A135-28F07B600269}" srcId="{6549D18D-0238-4807-B2DD-862F8BA2D1E2}" destId="{0DF257F5-9CF5-4B93-ABDF-DF95F9475667}" srcOrd="1" destOrd="0" parTransId="{DAE9CAFB-32FB-4918-BBAB-316134E413EA}" sibTransId="{73F3F212-9BAE-4771-979A-9B4122FC91C8}"/>
    <dgm:cxn modelId="{C714411B-2CB2-45C7-A636-89AB561D93F1}" srcId="{6549D18D-0238-4807-B2DD-862F8BA2D1E2}" destId="{221B3D00-5FFB-4AF1-83B6-F30BAD2B42E4}" srcOrd="0" destOrd="0" parTransId="{C34C6DE1-D4A1-48D5-9831-C2CEB25E55B9}" sibTransId="{CD413D21-9A07-40DE-ACCB-9E69ABF7EE02}"/>
    <dgm:cxn modelId="{445E969F-2BFA-4E46-B5CC-AD9F83834B88}" srcId="{6549D18D-0238-4807-B2DD-862F8BA2D1E2}" destId="{FDAC12D5-A7C8-4E33-B363-46C9145C0AA3}" srcOrd="7" destOrd="0" parTransId="{F2BDAD09-2665-4FF8-8AB3-1A059431D4BC}" sibTransId="{9735EBB4-DE81-4B5A-B358-591F8CC42653}"/>
    <dgm:cxn modelId="{DF62E26E-0544-4932-9982-6C9C98ACF53F}" type="presOf" srcId="{7CDCA432-5129-472C-B5EE-3D77C9766E76}" destId="{188C1C70-9805-4BFD-B557-1B92139CCFC4}" srcOrd="0" destOrd="0" presId="urn:microsoft.com/office/officeart/2005/8/layout/default#1"/>
    <dgm:cxn modelId="{33F8A3FE-3ADB-43DF-9E25-E6D351E669DE}" type="presOf" srcId="{221B3D00-5FFB-4AF1-83B6-F30BAD2B42E4}" destId="{2038F03B-74FF-4592-8309-140F45F314B6}" srcOrd="0" destOrd="0" presId="urn:microsoft.com/office/officeart/2005/8/layout/default#1"/>
    <dgm:cxn modelId="{CF9D03EA-505F-4CE9-BFF3-3819CECCF677}" type="presOf" srcId="{484926AF-5ECD-4DFE-8244-7ED1C224E86E}" destId="{D3E39B28-4DFA-46C1-9E2E-F7D77CD80B23}" srcOrd="0" destOrd="0" presId="urn:microsoft.com/office/officeart/2005/8/layout/default#1"/>
    <dgm:cxn modelId="{1BFBD2C2-4DCA-4495-AAE8-211DE5936F64}" type="presOf" srcId="{768B657D-C277-490D-A5CB-0594896F0D21}" destId="{C0EBF3DE-E17E-4C55-BFC8-DD057F6FC8E5}" srcOrd="0" destOrd="0" presId="urn:microsoft.com/office/officeart/2005/8/layout/default#1"/>
    <dgm:cxn modelId="{50D22C88-2A6E-4DDE-BF64-FB4E5DBE3082}" srcId="{6549D18D-0238-4807-B2DD-862F8BA2D1E2}" destId="{484926AF-5ECD-4DFE-8244-7ED1C224E86E}" srcOrd="4" destOrd="0" parTransId="{77A950F9-0711-4B28-90F0-67AC7333A159}" sibTransId="{C2AD69F3-019A-4137-89D4-C06373DA5029}"/>
    <dgm:cxn modelId="{3B32CC4E-9474-465E-B2C2-8253C2D00445}" type="presOf" srcId="{6549D18D-0238-4807-B2DD-862F8BA2D1E2}" destId="{7BDBD9C8-F0CC-4E46-B0C4-03B43DF9C385}" srcOrd="0" destOrd="0" presId="urn:microsoft.com/office/officeart/2005/8/layout/default#1"/>
    <dgm:cxn modelId="{FC1FD087-A96E-4701-B556-B2F1522F3AB1}" type="presOf" srcId="{4204AF19-89FD-458E-B6F9-1715CA14DAC4}" destId="{7E17B27F-5D93-440C-94B8-3DC4783C3156}" srcOrd="0" destOrd="0" presId="urn:microsoft.com/office/officeart/2005/8/layout/default#1"/>
    <dgm:cxn modelId="{CB0711E1-79ED-45A1-B582-92780FF0211C}" srcId="{6549D18D-0238-4807-B2DD-862F8BA2D1E2}" destId="{EE931D58-07EE-4A5F-A9D5-B021568B5805}" srcOrd="11" destOrd="0" parTransId="{F036D37F-8CFA-4042-B63A-6D5AD8FFEA5B}" sibTransId="{7B26D9D3-BBFC-43B7-AD45-0BAF0A7A369E}"/>
    <dgm:cxn modelId="{036DF22B-4DE0-46D2-9B44-111708722FDC}" srcId="{6549D18D-0238-4807-B2DD-862F8BA2D1E2}" destId="{1022959F-522C-4B9E-931D-1AECEF1E09D1}" srcOrd="13" destOrd="0" parTransId="{F0F88B21-EB8D-43CE-936B-16FF97A41D0E}" sibTransId="{C2B5EB64-2068-45E3-90D6-492E2F04F7F6}"/>
    <dgm:cxn modelId="{AD2C4B82-A7CE-44DB-92D9-A4B0FF466B91}" srcId="{6549D18D-0238-4807-B2DD-862F8BA2D1E2}" destId="{768B657D-C277-490D-A5CB-0594896F0D21}" srcOrd="12" destOrd="0" parTransId="{6AEB9BF7-FCB5-485A-AD02-D9C8E6CB12DE}" sibTransId="{D0A22802-84F3-452B-911C-6168EEB0EB0E}"/>
    <dgm:cxn modelId="{FB8E65A0-E493-4048-994D-7DF146B7F688}" srcId="{6549D18D-0238-4807-B2DD-862F8BA2D1E2}" destId="{49794561-0698-4950-816D-4060308DF326}" srcOrd="9" destOrd="0" parTransId="{93D18583-24B2-4F78-AAC1-2A28DFBD2EB8}" sibTransId="{1BE1F4F1-0020-47FF-836D-8FDA08F48424}"/>
    <dgm:cxn modelId="{5519DD31-ABED-4299-9025-EFDBD34DB05D}" type="presOf" srcId="{1022959F-522C-4B9E-931D-1AECEF1E09D1}" destId="{8100FF06-59D3-47E5-8BD6-3585F1DFC6AC}" srcOrd="0" destOrd="0" presId="urn:microsoft.com/office/officeart/2005/8/layout/default#1"/>
    <dgm:cxn modelId="{74FA3D88-99A2-4EC9-A395-4D35E09132F6}" type="presOf" srcId="{C5E26A84-460C-46A9-84F5-624D8BFB8F80}" destId="{468B91B3-EC1E-4904-8B30-B92FD9D26F52}" srcOrd="0" destOrd="0" presId="urn:microsoft.com/office/officeart/2005/8/layout/default#1"/>
    <dgm:cxn modelId="{B4BB01A6-2316-4850-9F70-A7E823828D41}" srcId="{6549D18D-0238-4807-B2DD-862F8BA2D1E2}" destId="{A020D2A6-FFB7-422A-8AD0-B566B2D70A36}" srcOrd="14" destOrd="0" parTransId="{933229D1-16C4-4B74-8453-B9ADF4A6A5DE}" sibTransId="{8760BFC1-CC52-40CA-A8B2-CEA5903A046F}"/>
    <dgm:cxn modelId="{704933F3-A6B3-4F71-B036-F0CEB8C9F9D5}" type="presOf" srcId="{B3C292A4-090C-4DCD-B323-FAF127652F80}" destId="{4CABEBBB-B0C8-416B-9EB1-5114E74A22D2}" srcOrd="0" destOrd="0" presId="urn:microsoft.com/office/officeart/2005/8/layout/default#1"/>
    <dgm:cxn modelId="{4135C2F6-CD19-4919-85F5-5D995D8D5A18}" type="presOf" srcId="{0DF257F5-9CF5-4B93-ABDF-DF95F9475667}" destId="{7BFA3C0A-D8CF-4489-8FFF-A4D76BF04B38}" srcOrd="0" destOrd="0" presId="urn:microsoft.com/office/officeart/2005/8/layout/default#1"/>
    <dgm:cxn modelId="{246C9D3E-18ED-4960-B593-F70235DF424D}" type="presOf" srcId="{EE931D58-07EE-4A5F-A9D5-B021568B5805}" destId="{EAAB57CF-822E-4B2D-9D8B-3C6372326736}" srcOrd="0" destOrd="0" presId="urn:microsoft.com/office/officeart/2005/8/layout/default#1"/>
    <dgm:cxn modelId="{E3B4FF52-BF07-4E3D-87FD-65F4CB41DAA9}" srcId="{6549D18D-0238-4807-B2DD-862F8BA2D1E2}" destId="{C996238D-5B84-4BD8-A1EA-B2F79825DFB2}" srcOrd="2" destOrd="0" parTransId="{F3678EE9-E972-456F-A0A1-123B37493C9A}" sibTransId="{C7661248-F756-44FA-9BDA-C7B83CA6E986}"/>
    <dgm:cxn modelId="{5D3B68C9-936C-4524-BB30-A05553E502A6}" srcId="{6549D18D-0238-4807-B2DD-862F8BA2D1E2}" destId="{C5E26A84-460C-46A9-84F5-624D8BFB8F80}" srcOrd="3" destOrd="0" parTransId="{66C9068E-8D97-4DC2-BDBC-25B701496728}" sibTransId="{9169DFF2-EB2A-4D05-8B59-CA4E7B8D90D8}"/>
    <dgm:cxn modelId="{CE62ABC1-8D91-4472-8006-FD234CA6B5B3}" srcId="{6549D18D-0238-4807-B2DD-862F8BA2D1E2}" destId="{7CDCA432-5129-472C-B5EE-3D77C9766E76}" srcOrd="5" destOrd="0" parTransId="{D568CD01-E73B-42EF-92CC-46144C4921DF}" sibTransId="{F0665259-4FD1-48AD-BC1A-7F0ED0340463}"/>
    <dgm:cxn modelId="{299BA5A3-5466-4F83-860F-752E3B1BE921}" type="presOf" srcId="{C996238D-5B84-4BD8-A1EA-B2F79825DFB2}" destId="{30D34998-E3DD-4C26-91B8-60D4B59CC4AD}" srcOrd="0" destOrd="0" presId="urn:microsoft.com/office/officeart/2005/8/layout/default#1"/>
    <dgm:cxn modelId="{FB16539E-075C-4385-A66F-D068D8970F4C}" srcId="{6549D18D-0238-4807-B2DD-862F8BA2D1E2}" destId="{4204AF19-89FD-458E-B6F9-1715CA14DAC4}" srcOrd="8" destOrd="0" parTransId="{5EFF0AF5-55C4-40BF-B65A-3E018997297A}" sibTransId="{E4B3A544-B26A-4BD9-840E-26851BC5E412}"/>
    <dgm:cxn modelId="{7DAADEB1-E2CF-4466-BDEA-AC25795791A1}" srcId="{6549D18D-0238-4807-B2DD-862F8BA2D1E2}" destId="{388CA223-0EF8-48F4-B513-D0333CB01DCB}" srcOrd="10" destOrd="0" parTransId="{5637131F-C792-43A8-BC15-FE991B161413}" sibTransId="{D0ADB489-545A-41AF-895E-964238250B0B}"/>
    <dgm:cxn modelId="{460BD102-361B-48BD-8244-A9A6C6211F61}" type="presParOf" srcId="{7BDBD9C8-F0CC-4E46-B0C4-03B43DF9C385}" destId="{2038F03B-74FF-4592-8309-140F45F314B6}" srcOrd="0" destOrd="0" presId="urn:microsoft.com/office/officeart/2005/8/layout/default#1"/>
    <dgm:cxn modelId="{0C0DB787-E756-4600-8A2D-81098D4B9E05}" type="presParOf" srcId="{7BDBD9C8-F0CC-4E46-B0C4-03B43DF9C385}" destId="{8CE132C8-0F68-4C1C-9DC3-B8323765B2F0}" srcOrd="1" destOrd="0" presId="urn:microsoft.com/office/officeart/2005/8/layout/default#1"/>
    <dgm:cxn modelId="{A4CFBC77-03CD-4551-9698-9246384FE068}" type="presParOf" srcId="{7BDBD9C8-F0CC-4E46-B0C4-03B43DF9C385}" destId="{7BFA3C0A-D8CF-4489-8FFF-A4D76BF04B38}" srcOrd="2" destOrd="0" presId="urn:microsoft.com/office/officeart/2005/8/layout/default#1"/>
    <dgm:cxn modelId="{3CA31817-8EBC-49F2-A7CF-69976DBCE87B}" type="presParOf" srcId="{7BDBD9C8-F0CC-4E46-B0C4-03B43DF9C385}" destId="{31AE73AC-5CDC-4CBC-B5EF-3648614D2A8A}" srcOrd="3" destOrd="0" presId="urn:microsoft.com/office/officeart/2005/8/layout/default#1"/>
    <dgm:cxn modelId="{05D5FEAE-6555-41BF-A799-D7E1331A2D46}" type="presParOf" srcId="{7BDBD9C8-F0CC-4E46-B0C4-03B43DF9C385}" destId="{30D34998-E3DD-4C26-91B8-60D4B59CC4AD}" srcOrd="4" destOrd="0" presId="urn:microsoft.com/office/officeart/2005/8/layout/default#1"/>
    <dgm:cxn modelId="{6DEDE520-9A32-43D0-8F0D-0CD6F7750EAF}" type="presParOf" srcId="{7BDBD9C8-F0CC-4E46-B0C4-03B43DF9C385}" destId="{081E04E5-A5FF-44BC-9EC4-24BD134BD477}" srcOrd="5" destOrd="0" presId="urn:microsoft.com/office/officeart/2005/8/layout/default#1"/>
    <dgm:cxn modelId="{C82B9A0C-59B8-4B03-A28B-DCDACA1B0611}" type="presParOf" srcId="{7BDBD9C8-F0CC-4E46-B0C4-03B43DF9C385}" destId="{468B91B3-EC1E-4904-8B30-B92FD9D26F52}" srcOrd="6" destOrd="0" presId="urn:microsoft.com/office/officeart/2005/8/layout/default#1"/>
    <dgm:cxn modelId="{52985CD8-44D0-44F1-9C6D-66513A754441}" type="presParOf" srcId="{7BDBD9C8-F0CC-4E46-B0C4-03B43DF9C385}" destId="{25385FD5-06B4-44CE-A7E7-C73B38A8E518}" srcOrd="7" destOrd="0" presId="urn:microsoft.com/office/officeart/2005/8/layout/default#1"/>
    <dgm:cxn modelId="{A4BF877F-4746-45AC-8D82-E664249E11D6}" type="presParOf" srcId="{7BDBD9C8-F0CC-4E46-B0C4-03B43DF9C385}" destId="{D3E39B28-4DFA-46C1-9E2E-F7D77CD80B23}" srcOrd="8" destOrd="0" presId="urn:microsoft.com/office/officeart/2005/8/layout/default#1"/>
    <dgm:cxn modelId="{C1EEBD1F-6249-4FD6-B58F-D118C0C8AA90}" type="presParOf" srcId="{7BDBD9C8-F0CC-4E46-B0C4-03B43DF9C385}" destId="{583F26EE-A05D-40BF-A870-6A998EC4378A}" srcOrd="9" destOrd="0" presId="urn:microsoft.com/office/officeart/2005/8/layout/default#1"/>
    <dgm:cxn modelId="{301A6D48-2841-46F9-9AE8-5CA477452B54}" type="presParOf" srcId="{7BDBD9C8-F0CC-4E46-B0C4-03B43DF9C385}" destId="{188C1C70-9805-4BFD-B557-1B92139CCFC4}" srcOrd="10" destOrd="0" presId="urn:microsoft.com/office/officeart/2005/8/layout/default#1"/>
    <dgm:cxn modelId="{0899D3AA-A1BF-432E-A818-87431E66D69F}" type="presParOf" srcId="{7BDBD9C8-F0CC-4E46-B0C4-03B43DF9C385}" destId="{589F27BC-0CBB-4EEB-9958-A96FE4A938F6}" srcOrd="11" destOrd="0" presId="urn:microsoft.com/office/officeart/2005/8/layout/default#1"/>
    <dgm:cxn modelId="{B0FDE7C6-EB51-488E-B0FD-3FA9A9EFE2D7}" type="presParOf" srcId="{7BDBD9C8-F0CC-4E46-B0C4-03B43DF9C385}" destId="{4CABEBBB-B0C8-416B-9EB1-5114E74A22D2}" srcOrd="12" destOrd="0" presId="urn:microsoft.com/office/officeart/2005/8/layout/default#1"/>
    <dgm:cxn modelId="{B8070757-A4D9-45E5-B5D8-FC4F84B51DA8}" type="presParOf" srcId="{7BDBD9C8-F0CC-4E46-B0C4-03B43DF9C385}" destId="{AF56D34D-1214-4BF5-AB62-26CE1BF78F86}" srcOrd="13" destOrd="0" presId="urn:microsoft.com/office/officeart/2005/8/layout/default#1"/>
    <dgm:cxn modelId="{03A786AF-DAE3-41FD-80C8-C92A1D15549A}" type="presParOf" srcId="{7BDBD9C8-F0CC-4E46-B0C4-03B43DF9C385}" destId="{B3E42D90-15A1-46B1-8866-9603E4A40200}" srcOrd="14" destOrd="0" presId="urn:microsoft.com/office/officeart/2005/8/layout/default#1"/>
    <dgm:cxn modelId="{044EF602-575D-44E3-B3EE-B708D8329B8D}" type="presParOf" srcId="{7BDBD9C8-F0CC-4E46-B0C4-03B43DF9C385}" destId="{BC0935AD-8E2C-4098-8625-8BF92ED9E7BB}" srcOrd="15" destOrd="0" presId="urn:microsoft.com/office/officeart/2005/8/layout/default#1"/>
    <dgm:cxn modelId="{8BECDE2E-CB4F-4BD7-9E2B-F4E5C2BE7126}" type="presParOf" srcId="{7BDBD9C8-F0CC-4E46-B0C4-03B43DF9C385}" destId="{7E17B27F-5D93-440C-94B8-3DC4783C3156}" srcOrd="16" destOrd="0" presId="urn:microsoft.com/office/officeart/2005/8/layout/default#1"/>
    <dgm:cxn modelId="{64699FB8-C4DE-4EA2-A40F-90A375E1840B}" type="presParOf" srcId="{7BDBD9C8-F0CC-4E46-B0C4-03B43DF9C385}" destId="{C6D44256-8878-41FF-94F7-548C4541D4C0}" srcOrd="17" destOrd="0" presId="urn:microsoft.com/office/officeart/2005/8/layout/default#1"/>
    <dgm:cxn modelId="{793BEA45-BABA-4473-A753-0633D4ED0C1B}" type="presParOf" srcId="{7BDBD9C8-F0CC-4E46-B0C4-03B43DF9C385}" destId="{476BEF02-A822-4F21-B66F-6B795B253F66}" srcOrd="18" destOrd="0" presId="urn:microsoft.com/office/officeart/2005/8/layout/default#1"/>
    <dgm:cxn modelId="{E406EC24-FF9F-41F2-94F0-329FD6B60848}" type="presParOf" srcId="{7BDBD9C8-F0CC-4E46-B0C4-03B43DF9C385}" destId="{F5D5DF9B-5FF5-4354-AB39-BF59029EF207}" srcOrd="19" destOrd="0" presId="urn:microsoft.com/office/officeart/2005/8/layout/default#1"/>
    <dgm:cxn modelId="{1981F458-2C21-4AE5-B2B4-C72A9E49237C}" type="presParOf" srcId="{7BDBD9C8-F0CC-4E46-B0C4-03B43DF9C385}" destId="{A71DD336-BA57-4498-AB0E-DAA8E9DE4C2B}" srcOrd="20" destOrd="0" presId="urn:microsoft.com/office/officeart/2005/8/layout/default#1"/>
    <dgm:cxn modelId="{E9FB5832-4389-45DD-9AC6-80440581DDDF}" type="presParOf" srcId="{7BDBD9C8-F0CC-4E46-B0C4-03B43DF9C385}" destId="{38EAA329-BF67-4627-9430-8DA3343B9D9B}" srcOrd="21" destOrd="0" presId="urn:microsoft.com/office/officeart/2005/8/layout/default#1"/>
    <dgm:cxn modelId="{BD3B6FDB-918B-4191-8A28-E121AB0B5C86}" type="presParOf" srcId="{7BDBD9C8-F0CC-4E46-B0C4-03B43DF9C385}" destId="{EAAB57CF-822E-4B2D-9D8B-3C6372326736}" srcOrd="22" destOrd="0" presId="urn:microsoft.com/office/officeart/2005/8/layout/default#1"/>
    <dgm:cxn modelId="{3AD5EA43-9130-49F5-8DC5-B507E8DD56D1}" type="presParOf" srcId="{7BDBD9C8-F0CC-4E46-B0C4-03B43DF9C385}" destId="{AE2CA589-265F-4FA8-96FC-0CADEBC33872}" srcOrd="23" destOrd="0" presId="urn:microsoft.com/office/officeart/2005/8/layout/default#1"/>
    <dgm:cxn modelId="{E1AA5551-37B3-40E5-8C2C-CB2271E85855}" type="presParOf" srcId="{7BDBD9C8-F0CC-4E46-B0C4-03B43DF9C385}" destId="{C0EBF3DE-E17E-4C55-BFC8-DD057F6FC8E5}" srcOrd="24" destOrd="0" presId="urn:microsoft.com/office/officeart/2005/8/layout/default#1"/>
    <dgm:cxn modelId="{741E788E-2349-4B9B-87BD-5F1DECFA7E74}" type="presParOf" srcId="{7BDBD9C8-F0CC-4E46-B0C4-03B43DF9C385}" destId="{C89E38E6-8429-410F-A9F0-2B69CF34B21A}" srcOrd="25" destOrd="0" presId="urn:microsoft.com/office/officeart/2005/8/layout/default#1"/>
    <dgm:cxn modelId="{3C2CEF05-0DF1-467B-9EF4-EE2434899892}" type="presParOf" srcId="{7BDBD9C8-F0CC-4E46-B0C4-03B43DF9C385}" destId="{8100FF06-59D3-47E5-8BD6-3585F1DFC6AC}" srcOrd="26" destOrd="0" presId="urn:microsoft.com/office/officeart/2005/8/layout/default#1"/>
    <dgm:cxn modelId="{5444B334-EC07-4A9B-A1B4-1BB1D31CEF6B}" type="presParOf" srcId="{7BDBD9C8-F0CC-4E46-B0C4-03B43DF9C385}" destId="{0DC8D437-A806-4556-9FCF-ACCCFFA89CF8}" srcOrd="27" destOrd="0" presId="urn:microsoft.com/office/officeart/2005/8/layout/default#1"/>
    <dgm:cxn modelId="{2CF38BE7-372A-4CCD-A5C2-750AB6907229}" type="presParOf" srcId="{7BDBD9C8-F0CC-4E46-B0C4-03B43DF9C385}" destId="{884E5B83-C1E9-4528-B645-8A68290165F2}" srcOrd="2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ECBEB7-7ADC-4A6E-8A20-8355DAB0737B}">
      <dsp:nvSpPr>
        <dsp:cNvPr id="0" name=""/>
        <dsp:cNvSpPr/>
      </dsp:nvSpPr>
      <dsp:spPr>
        <a:xfrm rot="5400000">
          <a:off x="5983097" y="-2631662"/>
          <a:ext cx="469644" cy="5852160"/>
        </a:xfrm>
        <a:prstGeom prst="round2SameRect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граждане пожилого возраста и инвалиды</a:t>
          </a:r>
          <a:endParaRPr lang="ru-RU" sz="1800" kern="1200" dirty="0"/>
        </a:p>
      </dsp:txBody>
      <dsp:txXfrm rot="5400000">
        <a:off x="5983097" y="-2631662"/>
        <a:ext cx="469644" cy="5852160"/>
      </dsp:txXfrm>
    </dsp:sp>
    <dsp:sp modelId="{2D5633C6-F6A0-4741-BBAE-60719F33B3F7}">
      <dsp:nvSpPr>
        <dsp:cNvPr id="0" name=""/>
        <dsp:cNvSpPr/>
      </dsp:nvSpPr>
      <dsp:spPr>
        <a:xfrm>
          <a:off x="0" y="889"/>
          <a:ext cx="3291840" cy="587055"/>
        </a:xfrm>
        <a:prstGeom prst="roundRect">
          <a:avLst/>
        </a:prstGeom>
        <a:gradFill rotWithShape="1">
          <a:gsLst>
            <a:gs pos="0">
              <a:schemeClr val="accent4">
                <a:tint val="25000"/>
                <a:satMod val="125000"/>
              </a:schemeClr>
            </a:gs>
            <a:gs pos="40000">
              <a:schemeClr val="accent4">
                <a:tint val="55000"/>
                <a:satMod val="130000"/>
              </a:schemeClr>
            </a:gs>
            <a:gs pos="50000">
              <a:schemeClr val="accent4">
                <a:tint val="59000"/>
                <a:satMod val="130000"/>
              </a:schemeClr>
            </a:gs>
            <a:gs pos="65000">
              <a:schemeClr val="accent4">
                <a:tint val="55000"/>
                <a:satMod val="130000"/>
              </a:schemeClr>
            </a:gs>
            <a:gs pos="100000">
              <a:schemeClr val="accent4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ИП </a:t>
          </a:r>
          <a:r>
            <a:rPr lang="ru-RU" sz="2000" kern="1200" dirty="0" err="1" smtClean="0"/>
            <a:t>Котлова</a:t>
          </a:r>
          <a:r>
            <a:rPr lang="ru-RU" sz="2000" kern="1200" dirty="0" smtClean="0"/>
            <a:t> А.В.</a:t>
          </a:r>
          <a:endParaRPr lang="ru-RU" sz="2000" kern="1200" dirty="0"/>
        </a:p>
      </dsp:txBody>
      <dsp:txXfrm>
        <a:off x="0" y="889"/>
        <a:ext cx="3291840" cy="587055"/>
      </dsp:txXfrm>
    </dsp:sp>
    <dsp:sp modelId="{B1093843-17B2-4CFD-9F94-CF68D1417456}">
      <dsp:nvSpPr>
        <dsp:cNvPr id="0" name=""/>
        <dsp:cNvSpPr/>
      </dsp:nvSpPr>
      <dsp:spPr>
        <a:xfrm rot="5400000">
          <a:off x="5983097" y="-2015254"/>
          <a:ext cx="469644" cy="5852160"/>
        </a:xfrm>
        <a:prstGeom prst="round2SameRect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граждане, оказавшиеся в трудной жизненной ситуации</a:t>
          </a:r>
          <a:endParaRPr lang="ru-RU" sz="1600" kern="1200" dirty="0"/>
        </a:p>
      </dsp:txBody>
      <dsp:txXfrm rot="5400000">
        <a:off x="5983097" y="-2015254"/>
        <a:ext cx="469644" cy="5852160"/>
      </dsp:txXfrm>
    </dsp:sp>
    <dsp:sp modelId="{8DAAE125-0909-44E1-BEC7-57B835254F7B}">
      <dsp:nvSpPr>
        <dsp:cNvPr id="0" name=""/>
        <dsp:cNvSpPr/>
      </dsp:nvSpPr>
      <dsp:spPr>
        <a:xfrm>
          <a:off x="0" y="617297"/>
          <a:ext cx="3291840" cy="587055"/>
        </a:xfrm>
        <a:prstGeom prst="roundRect">
          <a:avLst/>
        </a:prstGeom>
        <a:gradFill rotWithShape="1">
          <a:gsLst>
            <a:gs pos="0">
              <a:schemeClr val="accent4">
                <a:tint val="25000"/>
                <a:satMod val="125000"/>
              </a:schemeClr>
            </a:gs>
            <a:gs pos="40000">
              <a:schemeClr val="accent4">
                <a:tint val="55000"/>
                <a:satMod val="130000"/>
              </a:schemeClr>
            </a:gs>
            <a:gs pos="50000">
              <a:schemeClr val="accent4">
                <a:tint val="59000"/>
                <a:satMod val="130000"/>
              </a:schemeClr>
            </a:gs>
            <a:gs pos="65000">
              <a:schemeClr val="accent4">
                <a:tint val="55000"/>
                <a:satMod val="130000"/>
              </a:schemeClr>
            </a:gs>
            <a:gs pos="100000">
              <a:schemeClr val="accent4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ХКОО «Милосердие»</a:t>
          </a:r>
          <a:endParaRPr lang="ru-RU" sz="2000" kern="1200" dirty="0"/>
        </a:p>
      </dsp:txBody>
      <dsp:txXfrm>
        <a:off x="0" y="617297"/>
        <a:ext cx="3291840" cy="587055"/>
      </dsp:txXfrm>
    </dsp:sp>
    <dsp:sp modelId="{4A3577A0-51DC-4EC4-B96D-3F3FFEF0286D}">
      <dsp:nvSpPr>
        <dsp:cNvPr id="0" name=""/>
        <dsp:cNvSpPr/>
      </dsp:nvSpPr>
      <dsp:spPr>
        <a:xfrm rot="5400000">
          <a:off x="5983097" y="-1398846"/>
          <a:ext cx="469644" cy="5852160"/>
        </a:xfrm>
        <a:prstGeom prst="round2SameRect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несовершеннолетние дети и их родители</a:t>
          </a:r>
          <a:endParaRPr lang="ru-RU" sz="1800" kern="1200" dirty="0"/>
        </a:p>
      </dsp:txBody>
      <dsp:txXfrm rot="5400000">
        <a:off x="5983097" y="-1398846"/>
        <a:ext cx="469644" cy="5852160"/>
      </dsp:txXfrm>
    </dsp:sp>
    <dsp:sp modelId="{650ED33D-D034-4ABD-ABFE-234664CEDADF}">
      <dsp:nvSpPr>
        <dsp:cNvPr id="0" name=""/>
        <dsp:cNvSpPr/>
      </dsp:nvSpPr>
      <dsp:spPr>
        <a:xfrm>
          <a:off x="0" y="1233706"/>
          <a:ext cx="3291840" cy="587055"/>
        </a:xfrm>
        <a:prstGeom prst="roundRect">
          <a:avLst/>
        </a:prstGeom>
        <a:gradFill rotWithShape="1">
          <a:gsLst>
            <a:gs pos="0">
              <a:schemeClr val="accent4">
                <a:tint val="25000"/>
                <a:satMod val="125000"/>
              </a:schemeClr>
            </a:gs>
            <a:gs pos="40000">
              <a:schemeClr val="accent4">
                <a:tint val="55000"/>
                <a:satMod val="130000"/>
              </a:schemeClr>
            </a:gs>
            <a:gs pos="50000">
              <a:schemeClr val="accent4">
                <a:tint val="59000"/>
                <a:satMod val="130000"/>
              </a:schemeClr>
            </a:gs>
            <a:gs pos="65000">
              <a:schemeClr val="accent4">
                <a:tint val="55000"/>
                <a:satMod val="130000"/>
              </a:schemeClr>
            </a:gs>
            <a:gs pos="100000">
              <a:schemeClr val="accent4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4"/>
          </a:solidFill>
          <a:prstDash val="solid"/>
        </a:ln>
        <a:effectLst>
          <a:glow rad="63500">
            <a:schemeClr val="accent4">
              <a:alpha val="45000"/>
              <a:satMod val="12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АНО «Возрождение семьи»</a:t>
          </a:r>
          <a:endParaRPr lang="ru-RU" sz="2000" kern="1200" dirty="0"/>
        </a:p>
      </dsp:txBody>
      <dsp:txXfrm>
        <a:off x="0" y="1233706"/>
        <a:ext cx="3291840" cy="5870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C6F796-3C1C-462F-9E9E-F0224B8EA710}">
      <dsp:nvSpPr>
        <dsp:cNvPr id="0" name=""/>
        <dsp:cNvSpPr/>
      </dsp:nvSpPr>
      <dsp:spPr>
        <a:xfrm>
          <a:off x="0" y="181883"/>
          <a:ext cx="8001023" cy="4317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ориентация на удовлетворение спроса</a:t>
          </a:r>
          <a:endParaRPr lang="ru-RU" sz="1800" kern="1200" dirty="0"/>
        </a:p>
      </dsp:txBody>
      <dsp:txXfrm>
        <a:off x="0" y="181883"/>
        <a:ext cx="8001023" cy="431729"/>
      </dsp:txXfrm>
    </dsp:sp>
    <dsp:sp modelId="{F2F8445E-04FE-4CA2-B2CC-457C993E8D94}">
      <dsp:nvSpPr>
        <dsp:cNvPr id="0" name=""/>
        <dsp:cNvSpPr/>
      </dsp:nvSpPr>
      <dsp:spPr>
        <a:xfrm>
          <a:off x="0" y="665453"/>
          <a:ext cx="8001023" cy="431729"/>
        </a:xfrm>
        <a:prstGeom prst="roundRect">
          <a:avLst/>
        </a:prstGeom>
        <a:solidFill>
          <a:schemeClr val="accent4">
            <a:hueOff val="309471"/>
            <a:satOff val="-9402"/>
            <a:lumOff val="310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309471"/>
              <a:satOff val="-9402"/>
              <a:lumOff val="3105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гибкость, быстрое реагирование на потребности клиентов</a:t>
          </a:r>
          <a:endParaRPr lang="ru-RU" sz="1800" kern="1200" dirty="0"/>
        </a:p>
      </dsp:txBody>
      <dsp:txXfrm>
        <a:off x="0" y="665453"/>
        <a:ext cx="8001023" cy="431729"/>
      </dsp:txXfrm>
    </dsp:sp>
    <dsp:sp modelId="{4199D344-B60D-4090-A12C-14560EB22697}">
      <dsp:nvSpPr>
        <dsp:cNvPr id="0" name=""/>
        <dsp:cNvSpPr/>
      </dsp:nvSpPr>
      <dsp:spPr>
        <a:xfrm>
          <a:off x="0" y="1149023"/>
          <a:ext cx="8001023" cy="431729"/>
        </a:xfrm>
        <a:prstGeom prst="roundRect">
          <a:avLst/>
        </a:prstGeom>
        <a:solidFill>
          <a:schemeClr val="accent4">
            <a:hueOff val="618941"/>
            <a:satOff val="-18803"/>
            <a:lumOff val="620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618941"/>
              <a:satOff val="-18803"/>
              <a:lumOff val="6209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наличие мотивации</a:t>
          </a:r>
          <a:endParaRPr lang="ru-RU" sz="1800" kern="1200" dirty="0"/>
        </a:p>
      </dsp:txBody>
      <dsp:txXfrm>
        <a:off x="0" y="1149023"/>
        <a:ext cx="8001023" cy="431729"/>
      </dsp:txXfrm>
    </dsp:sp>
    <dsp:sp modelId="{66C33005-A432-42A7-9397-3F4B8CCF01BF}">
      <dsp:nvSpPr>
        <dsp:cNvPr id="0" name=""/>
        <dsp:cNvSpPr/>
      </dsp:nvSpPr>
      <dsp:spPr>
        <a:xfrm>
          <a:off x="0" y="1632593"/>
          <a:ext cx="8001023" cy="431729"/>
        </a:xfrm>
        <a:prstGeom prst="roundRect">
          <a:avLst/>
        </a:prstGeom>
        <a:solidFill>
          <a:schemeClr val="accent4">
            <a:hueOff val="928412"/>
            <a:satOff val="-28205"/>
            <a:lumOff val="9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928412"/>
              <a:satOff val="-28205"/>
              <a:lumOff val="9314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широкое привлечение добровольцев к оказанию услуг</a:t>
          </a:r>
          <a:endParaRPr lang="ru-RU" sz="1800" kern="1200" dirty="0"/>
        </a:p>
      </dsp:txBody>
      <dsp:txXfrm>
        <a:off x="0" y="1632593"/>
        <a:ext cx="8001023" cy="431729"/>
      </dsp:txXfrm>
    </dsp:sp>
    <dsp:sp modelId="{FA1E851C-5723-44BE-B25F-485A994633F2}">
      <dsp:nvSpPr>
        <dsp:cNvPr id="0" name=""/>
        <dsp:cNvSpPr/>
      </dsp:nvSpPr>
      <dsp:spPr>
        <a:xfrm>
          <a:off x="0" y="2116163"/>
          <a:ext cx="8001023" cy="431729"/>
        </a:xfrm>
        <a:prstGeom prst="roundRect">
          <a:avLst/>
        </a:prstGeom>
        <a:solidFill>
          <a:schemeClr val="accent4">
            <a:hueOff val="1237882"/>
            <a:satOff val="-37607"/>
            <a:lumOff val="124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1237882"/>
              <a:satOff val="-37607"/>
              <a:lumOff val="12419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заинтересованность в долгосрочной работе</a:t>
          </a:r>
          <a:endParaRPr lang="ru-RU" sz="1800" kern="1200" dirty="0"/>
        </a:p>
      </dsp:txBody>
      <dsp:txXfrm>
        <a:off x="0" y="2116163"/>
        <a:ext cx="8001023" cy="431729"/>
      </dsp:txXfrm>
    </dsp:sp>
    <dsp:sp modelId="{8A1ECC4B-0308-4E18-9CC8-BE2218441F09}">
      <dsp:nvSpPr>
        <dsp:cNvPr id="0" name=""/>
        <dsp:cNvSpPr/>
      </dsp:nvSpPr>
      <dsp:spPr>
        <a:xfrm>
          <a:off x="0" y="2599733"/>
          <a:ext cx="8001023" cy="431729"/>
        </a:xfrm>
        <a:prstGeom prst="roundRect">
          <a:avLst/>
        </a:prstGeom>
        <a:solidFill>
          <a:schemeClr val="accent4">
            <a:hueOff val="1547353"/>
            <a:satOff val="-47008"/>
            <a:lumOff val="1552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1547353"/>
              <a:satOff val="-47008"/>
              <a:lumOff val="15523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опыт создания и предоставления нетипичных/уникальных социальных услуг</a:t>
          </a:r>
          <a:endParaRPr lang="ru-RU" sz="1800" kern="1200" dirty="0"/>
        </a:p>
      </dsp:txBody>
      <dsp:txXfrm>
        <a:off x="0" y="2599733"/>
        <a:ext cx="8001023" cy="431729"/>
      </dsp:txXfrm>
    </dsp:sp>
    <dsp:sp modelId="{6AEDCC4B-7774-43BE-85C1-7834DDE2B111}">
      <dsp:nvSpPr>
        <dsp:cNvPr id="0" name=""/>
        <dsp:cNvSpPr/>
      </dsp:nvSpPr>
      <dsp:spPr>
        <a:xfrm>
          <a:off x="0" y="3083303"/>
          <a:ext cx="8001023" cy="431729"/>
        </a:xfrm>
        <a:prstGeom prst="roundRect">
          <a:avLst/>
        </a:prstGeom>
        <a:solidFill>
          <a:schemeClr val="accent4">
            <a:hueOff val="1856823"/>
            <a:satOff val="-56410"/>
            <a:lumOff val="1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1856823"/>
              <a:satOff val="-56410"/>
              <a:lumOff val="18628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/>
            <a:t>возможность использования лучших мировых практик и инвестиций</a:t>
          </a:r>
          <a:endParaRPr lang="ru-RU" sz="1800" b="0" i="0" kern="1200" baseline="0" dirty="0"/>
        </a:p>
      </dsp:txBody>
      <dsp:txXfrm>
        <a:off x="0" y="3083303"/>
        <a:ext cx="8001023" cy="4317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2D663A-C51D-4EAB-939E-AE4AB1006755}">
      <dsp:nvSpPr>
        <dsp:cNvPr id="0" name=""/>
        <dsp:cNvSpPr/>
      </dsp:nvSpPr>
      <dsp:spPr>
        <a:xfrm>
          <a:off x="0" y="262932"/>
          <a:ext cx="7786710" cy="4317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большая текучка кадров</a:t>
          </a:r>
          <a:endParaRPr lang="ru-RU" sz="1800" kern="1200" dirty="0"/>
        </a:p>
      </dsp:txBody>
      <dsp:txXfrm>
        <a:off x="0" y="262932"/>
        <a:ext cx="7786710" cy="431729"/>
      </dsp:txXfrm>
    </dsp:sp>
    <dsp:sp modelId="{C692FF8B-D39D-4A1F-9BA0-1F36A2FB3C00}">
      <dsp:nvSpPr>
        <dsp:cNvPr id="0" name=""/>
        <dsp:cNvSpPr/>
      </dsp:nvSpPr>
      <dsp:spPr>
        <a:xfrm>
          <a:off x="0" y="746502"/>
          <a:ext cx="7786710" cy="431729"/>
        </a:xfrm>
        <a:prstGeom prst="roundRect">
          <a:avLst/>
        </a:prstGeom>
        <a:solidFill>
          <a:schemeClr val="accent4">
            <a:hueOff val="371365"/>
            <a:satOff val="-11282"/>
            <a:lumOff val="37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слабая информированность населения </a:t>
          </a:r>
          <a:endParaRPr lang="ru-RU" sz="1800" kern="1200" dirty="0"/>
        </a:p>
      </dsp:txBody>
      <dsp:txXfrm>
        <a:off x="0" y="746502"/>
        <a:ext cx="7786710" cy="431729"/>
      </dsp:txXfrm>
    </dsp:sp>
    <dsp:sp modelId="{C697EB5F-4D57-4CB4-8B5F-01DA7BD4FF23}">
      <dsp:nvSpPr>
        <dsp:cNvPr id="0" name=""/>
        <dsp:cNvSpPr/>
      </dsp:nvSpPr>
      <dsp:spPr>
        <a:xfrm>
          <a:off x="0" y="1230072"/>
          <a:ext cx="7786710" cy="431729"/>
        </a:xfrm>
        <a:prstGeom prst="roundRect">
          <a:avLst/>
        </a:prstGeom>
        <a:solidFill>
          <a:schemeClr val="accent4">
            <a:hueOff val="742729"/>
            <a:satOff val="-22564"/>
            <a:lumOff val="7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недостаточный контроль исполнения качества услуг</a:t>
          </a:r>
          <a:endParaRPr lang="ru-RU" sz="1800" kern="1200" dirty="0"/>
        </a:p>
      </dsp:txBody>
      <dsp:txXfrm>
        <a:off x="0" y="1230072"/>
        <a:ext cx="7786710" cy="431729"/>
      </dsp:txXfrm>
    </dsp:sp>
    <dsp:sp modelId="{AA4D7068-CD63-44F1-A259-0A7DFA3E59DA}">
      <dsp:nvSpPr>
        <dsp:cNvPr id="0" name=""/>
        <dsp:cNvSpPr/>
      </dsp:nvSpPr>
      <dsp:spPr>
        <a:xfrm>
          <a:off x="0" y="1713642"/>
          <a:ext cx="7786710" cy="431729"/>
        </a:xfrm>
        <a:prstGeom prst="roundRect">
          <a:avLst/>
        </a:prstGeom>
        <a:solidFill>
          <a:schemeClr val="accent4">
            <a:hueOff val="1114094"/>
            <a:satOff val="-33846"/>
            <a:lumOff val="1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ориентированность на </a:t>
          </a:r>
          <a:r>
            <a:rPr lang="ru-RU" sz="1800" kern="1200" dirty="0" err="1" smtClean="0"/>
            <a:t>грантовую</a:t>
          </a:r>
          <a:r>
            <a:rPr lang="ru-RU" sz="1800" kern="1200" dirty="0" smtClean="0"/>
            <a:t> поддержку</a:t>
          </a:r>
          <a:endParaRPr lang="ru-RU" sz="1800" kern="1200" dirty="0"/>
        </a:p>
      </dsp:txBody>
      <dsp:txXfrm>
        <a:off x="0" y="1713642"/>
        <a:ext cx="7786710" cy="431729"/>
      </dsp:txXfrm>
    </dsp:sp>
    <dsp:sp modelId="{31DF6C31-FED9-4CE0-AC2A-F3EC7F2CBC24}">
      <dsp:nvSpPr>
        <dsp:cNvPr id="0" name=""/>
        <dsp:cNvSpPr/>
      </dsp:nvSpPr>
      <dsp:spPr>
        <a:xfrm>
          <a:off x="0" y="2197212"/>
          <a:ext cx="7786710" cy="431729"/>
        </a:xfrm>
        <a:prstGeom prst="roundRect">
          <a:avLst/>
        </a:prstGeom>
        <a:solidFill>
          <a:schemeClr val="accent4">
            <a:hueOff val="1485459"/>
            <a:satOff val="-45128"/>
            <a:lumOff val="1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недостаток профессионализма</a:t>
          </a:r>
          <a:endParaRPr lang="ru-RU" sz="1800" kern="1200" dirty="0"/>
        </a:p>
      </dsp:txBody>
      <dsp:txXfrm>
        <a:off x="0" y="2197212"/>
        <a:ext cx="7786710" cy="431729"/>
      </dsp:txXfrm>
    </dsp:sp>
    <dsp:sp modelId="{5BBD8F87-B488-4619-A4C0-18F45FFEF1A5}">
      <dsp:nvSpPr>
        <dsp:cNvPr id="0" name=""/>
        <dsp:cNvSpPr/>
      </dsp:nvSpPr>
      <dsp:spPr>
        <a:xfrm>
          <a:off x="0" y="2680782"/>
          <a:ext cx="7786710" cy="431729"/>
        </a:xfrm>
        <a:prstGeom prst="roundRect">
          <a:avLst/>
        </a:prstGeom>
        <a:solidFill>
          <a:schemeClr val="accent4">
            <a:hueOff val="1856823"/>
            <a:satOff val="-56410"/>
            <a:lumOff val="1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низкое доверие населения, распространенность негативных стереотипов</a:t>
          </a:r>
          <a:endParaRPr lang="ru-RU" sz="1800" kern="1200" dirty="0"/>
        </a:p>
      </dsp:txBody>
      <dsp:txXfrm>
        <a:off x="0" y="2680782"/>
        <a:ext cx="7786710" cy="43172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7A7A20-2980-4F82-980B-4967A123669A}">
      <dsp:nvSpPr>
        <dsp:cNvPr id="0" name=""/>
        <dsp:cNvSpPr/>
      </dsp:nvSpPr>
      <dsp:spPr>
        <a:xfrm>
          <a:off x="0" y="0"/>
          <a:ext cx="9144000" cy="421199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Негосударственные поставщики социальных услуг, включенные в Реестр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9144000" cy="42119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38F03B-74FF-4592-8309-140F45F314B6}">
      <dsp:nvSpPr>
        <dsp:cNvPr id="0" name=""/>
        <dsp:cNvSpPr/>
      </dsp:nvSpPr>
      <dsp:spPr>
        <a:xfrm>
          <a:off x="1988255" y="1508036"/>
          <a:ext cx="1516740" cy="14019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Региональная </a:t>
          </a:r>
          <a:r>
            <a:rPr lang="ru-RU" sz="11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благотворительная общественная организация помощи неблагополучным слоям населения </a:t>
          </a: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"Выбор"</a:t>
          </a:r>
          <a:endParaRPr lang="ru-RU" sz="18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988255" y="1508036"/>
        <a:ext cx="1516740" cy="1401915"/>
      </dsp:txXfrm>
    </dsp:sp>
    <dsp:sp modelId="{7BFA3C0A-D8CF-4489-8FFF-A4D76BF04B38}">
      <dsp:nvSpPr>
        <dsp:cNvPr id="0" name=""/>
        <dsp:cNvSpPr/>
      </dsp:nvSpPr>
      <dsp:spPr>
        <a:xfrm>
          <a:off x="3764578" y="162335"/>
          <a:ext cx="1444376" cy="10264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6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</a:t>
          </a: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Милосердие" по поддержке </a:t>
          </a:r>
          <a:r>
            <a:rPr lang="ru-RU" sz="1200" b="1" u="none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малообеспечен-ных</a:t>
          </a: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граждан"</a:t>
          </a:r>
          <a:endParaRPr lang="ru-RU" sz="18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3764578" y="162335"/>
        <a:ext cx="1444376" cy="1026466"/>
      </dsp:txXfrm>
    </dsp:sp>
    <dsp:sp modelId="{30D34998-E3DD-4C26-91B8-60D4B59CC4AD}">
      <dsp:nvSpPr>
        <dsp:cNvPr id="0" name=""/>
        <dsp:cNvSpPr/>
      </dsp:nvSpPr>
      <dsp:spPr>
        <a:xfrm>
          <a:off x="265748" y="216157"/>
          <a:ext cx="1444376" cy="11617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</a:t>
          </a:r>
          <a:r>
            <a:rPr lang="ru-RU" sz="105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равославная религиозная организация Прихода святителя Николая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г. Вяземского Хабаровского </a:t>
          </a:r>
          <a:r>
            <a:rPr lang="ru-RU" sz="11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края</a:t>
          </a:r>
          <a:endParaRPr lang="ru-RU" sz="14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65748" y="216157"/>
        <a:ext cx="1444376" cy="1161790"/>
      </dsp:txXfrm>
    </dsp:sp>
    <dsp:sp modelId="{468B91B3-EC1E-4904-8B30-B92FD9D26F52}">
      <dsp:nvSpPr>
        <dsp:cNvPr id="0" name=""/>
        <dsp:cNvSpPr/>
      </dsp:nvSpPr>
      <dsp:spPr>
        <a:xfrm>
          <a:off x="5540902" y="108500"/>
          <a:ext cx="1444376" cy="10147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"Центр социальной адаптации 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"Омега ДВ</a:t>
          </a:r>
          <a:r>
            <a:rPr lang="ru-RU" sz="1400" b="1" u="none" kern="1200" dirty="0" smtClean="0">
              <a:solidFill>
                <a:schemeClr val="bg1"/>
              </a:solidFill>
              <a:latin typeface="+mn-lt"/>
            </a:rPr>
            <a:t>"</a:t>
          </a:r>
          <a:endParaRPr lang="ru-RU" sz="1400" b="1" u="none" kern="1200" dirty="0">
            <a:solidFill>
              <a:schemeClr val="bg1"/>
            </a:solidFill>
            <a:latin typeface="+mn-lt"/>
          </a:endParaRPr>
        </a:p>
      </dsp:txBody>
      <dsp:txXfrm>
        <a:off x="5540902" y="108500"/>
        <a:ext cx="1444376" cy="1014784"/>
      </dsp:txXfrm>
    </dsp:sp>
    <dsp:sp modelId="{D3E39B28-4DFA-46C1-9E2E-F7D77CD80B23}">
      <dsp:nvSpPr>
        <dsp:cNvPr id="0" name=""/>
        <dsp:cNvSpPr/>
      </dsp:nvSpPr>
      <dsp:spPr>
        <a:xfrm>
          <a:off x="7424890" y="162331"/>
          <a:ext cx="1444376" cy="7352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ОАО "Санаторий УССУРИ"</a:t>
          </a:r>
          <a:endParaRPr lang="ru-RU" sz="16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7424890" y="162331"/>
        <a:ext cx="1444376" cy="735254"/>
      </dsp:txXfrm>
    </dsp:sp>
    <dsp:sp modelId="{188C1C70-9805-4BFD-B557-1B92139CCFC4}">
      <dsp:nvSpPr>
        <dsp:cNvPr id="0" name=""/>
        <dsp:cNvSpPr/>
      </dsp:nvSpPr>
      <dsp:spPr>
        <a:xfrm>
          <a:off x="104267" y="3272653"/>
          <a:ext cx="1754874" cy="9890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поддержки и реабилитации детей-инвалидов с нарушением слуха и глухонемых "АРИДОНС"</a:t>
          </a:r>
          <a:endParaRPr lang="ru-RU" sz="11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04267" y="3272653"/>
        <a:ext cx="1754874" cy="989028"/>
      </dsp:txXfrm>
    </dsp:sp>
    <dsp:sp modelId="{4CABEBBB-B0C8-416B-9EB1-5114E74A22D2}">
      <dsp:nvSpPr>
        <dsp:cNvPr id="0" name=""/>
        <dsp:cNvSpPr/>
      </dsp:nvSpPr>
      <dsp:spPr>
        <a:xfrm>
          <a:off x="7546405" y="992348"/>
          <a:ext cx="1444376" cy="6367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ИП</a:t>
          </a:r>
          <a:b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Котлова</a:t>
          </a: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А.В.</a:t>
          </a:r>
          <a:endParaRPr lang="ru-RU" sz="14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7546405" y="992348"/>
        <a:ext cx="1444376" cy="636718"/>
      </dsp:txXfrm>
    </dsp:sp>
    <dsp:sp modelId="{B3E42D90-15A1-46B1-8866-9603E4A40200}">
      <dsp:nvSpPr>
        <dsp:cNvPr id="0" name=""/>
        <dsp:cNvSpPr/>
      </dsp:nvSpPr>
      <dsp:spPr>
        <a:xfrm>
          <a:off x="2042087" y="3322372"/>
          <a:ext cx="1775630" cy="11246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</a:t>
          </a:r>
          <a:r>
            <a:rPr lang="ru-RU" sz="1200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"Социально-психологическая служба поддержки семьи "Возрождение семьи"</a:t>
          </a:r>
          <a:endParaRPr lang="ru-RU" sz="12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042087" y="3322372"/>
        <a:ext cx="1775630" cy="1124638"/>
      </dsp:txXfrm>
    </dsp:sp>
    <dsp:sp modelId="{7E17B27F-5D93-440C-94B8-3DC4783C3156}">
      <dsp:nvSpPr>
        <dsp:cNvPr id="0" name=""/>
        <dsp:cNvSpPr/>
      </dsp:nvSpPr>
      <dsp:spPr>
        <a:xfrm>
          <a:off x="5923994" y="1370903"/>
          <a:ext cx="1485671" cy="12583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АНО центр восстановления и развития личности "Зеленый светофор"</a:t>
          </a:r>
          <a:endParaRPr lang="ru-RU" sz="14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923994" y="1370903"/>
        <a:ext cx="1485671" cy="1258375"/>
      </dsp:txXfrm>
    </dsp:sp>
    <dsp:sp modelId="{476BEF02-A822-4F21-B66F-6B795B253F66}">
      <dsp:nvSpPr>
        <dsp:cNvPr id="0" name=""/>
        <dsp:cNvSpPr/>
      </dsp:nvSpPr>
      <dsp:spPr>
        <a:xfrm>
          <a:off x="7600482" y="1857630"/>
          <a:ext cx="1444376" cy="1308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200" b="1" kern="1200" dirty="0" smtClean="0">
              <a:solidFill>
                <a:schemeClr val="bg1"/>
              </a:solidFill>
            </a:rPr>
            <a:t>помощи </a:t>
          </a:r>
          <a:r>
            <a:rPr lang="ru-RU" sz="1400" b="1" kern="1200" dirty="0" smtClean="0">
              <a:solidFill>
                <a:schemeClr val="bg1"/>
              </a:solidFill>
            </a:rPr>
            <a:t>детям, инвалидам, многодетным семьям и другим нуждающимся "Маяк надежды"</a:t>
          </a:r>
          <a:endParaRPr lang="ru-RU" sz="18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7600482" y="1857630"/>
        <a:ext cx="1444376" cy="1308319"/>
      </dsp:txXfrm>
    </dsp:sp>
    <dsp:sp modelId="{A71DD336-BA57-4498-AB0E-DAA8E9DE4C2B}">
      <dsp:nvSpPr>
        <dsp:cNvPr id="0" name=""/>
        <dsp:cNvSpPr/>
      </dsp:nvSpPr>
      <dsp:spPr>
        <a:xfrm>
          <a:off x="1934423" y="138909"/>
          <a:ext cx="1444376" cy="10506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Центр исследований и </a:t>
          </a:r>
          <a:r>
            <a:rPr lang="ru-RU" sz="1200" b="1" i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консультаций "АТРОКС-КОНСАЛТИНГ"</a:t>
          </a:r>
          <a:endParaRPr lang="ru-RU" sz="1200" b="1" i="0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934423" y="138909"/>
        <a:ext cx="1444376" cy="1050654"/>
      </dsp:txXfrm>
    </dsp:sp>
    <dsp:sp modelId="{EAAB57CF-822E-4B2D-9D8B-3C6372326736}">
      <dsp:nvSpPr>
        <dsp:cNvPr id="0" name=""/>
        <dsp:cNvSpPr/>
      </dsp:nvSpPr>
      <dsp:spPr>
        <a:xfrm>
          <a:off x="5978086" y="2819357"/>
          <a:ext cx="1444376" cy="16552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АНО </a:t>
          </a:r>
          <a:r>
            <a:rPr lang="ru-RU" sz="1400" b="1" kern="1200" dirty="0" smtClean="0">
              <a:solidFill>
                <a:schemeClr val="bg1"/>
              </a:solidFill>
            </a:rPr>
            <a:t>"Православный центр духовно-нравственного восстановления личности "Выбери жизнь"</a:t>
          </a:r>
          <a:endParaRPr lang="ru-RU" sz="14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978086" y="2819357"/>
        <a:ext cx="1444376" cy="1655212"/>
      </dsp:txXfrm>
    </dsp:sp>
    <dsp:sp modelId="{C0EBF3DE-E17E-4C55-BFC8-DD057F6FC8E5}">
      <dsp:nvSpPr>
        <dsp:cNvPr id="0" name=""/>
        <dsp:cNvSpPr/>
      </dsp:nvSpPr>
      <dsp:spPr>
        <a:xfrm>
          <a:off x="211931" y="1592262"/>
          <a:ext cx="1444376" cy="12723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</a:rPr>
            <a:t>Частное учреждение дополнительного образования детей и взрослых "Радость здоровья"</a:t>
          </a:r>
          <a:endParaRPr lang="ru-RU" sz="12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11931" y="1592262"/>
        <a:ext cx="1444376" cy="1272345"/>
      </dsp:txXfrm>
    </dsp:sp>
    <dsp:sp modelId="{8100FF06-59D3-47E5-8BD6-3585F1DFC6AC}">
      <dsp:nvSpPr>
        <dsp:cNvPr id="0" name=""/>
        <dsp:cNvSpPr/>
      </dsp:nvSpPr>
      <dsp:spPr>
        <a:xfrm>
          <a:off x="4247520" y="3576472"/>
          <a:ext cx="1444376" cy="866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none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ХКОО </a:t>
          </a:r>
          <a:r>
            <a:rPr lang="ru-RU" sz="1200" b="1" kern="1200" dirty="0" smtClean="0">
              <a:solidFill>
                <a:schemeClr val="bg1"/>
              </a:solidFill>
            </a:rPr>
            <a:t>замещающих семей "Чужих детей не бывает"</a:t>
          </a:r>
          <a:endParaRPr lang="ru-RU" sz="12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4247520" y="3576472"/>
        <a:ext cx="1444376" cy="866626"/>
      </dsp:txXfrm>
    </dsp:sp>
    <dsp:sp modelId="{884E5B83-C1E9-4528-B645-8A68290165F2}">
      <dsp:nvSpPr>
        <dsp:cNvPr id="0" name=""/>
        <dsp:cNvSpPr/>
      </dsp:nvSpPr>
      <dsp:spPr>
        <a:xfrm>
          <a:off x="7600482" y="3414231"/>
          <a:ext cx="1444376" cy="11228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101500">
            <a:schemeClr val="accent1">
              <a:hueOff val="0"/>
              <a:satOff val="0"/>
              <a:lumOff val="0"/>
              <a:alphaOff val="0"/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</a:rPr>
            <a:t>"Хабаровский краевой физкультурно-спортивный клуб инвалидов"</a:t>
          </a:r>
          <a:endParaRPr lang="ru-RU" sz="1200" b="1" u="none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7600482" y="3414231"/>
        <a:ext cx="1444376" cy="1122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4114E6C9-6865-4DC6-A4A9-B95A1481295A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73FDC202-9DED-4C81-B884-C369BB3098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2315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15101DBC-A371-45CE-AB2C-36A5825F456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9300"/>
            <a:ext cx="66548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41545"/>
            <a:ext cx="5435600" cy="449199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4" cy="49911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4852AA80-1E8B-4DA9-ADCA-59EC3E3888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2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850" y="749300"/>
            <a:ext cx="66548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2B8D9F-A79E-4897-82A5-AE001EED8A92}" type="slidenum">
              <a:rPr lang="ru-RU" altLang="ru-RU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85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E41130-1FEB-4620-A4EC-41664D942722}" type="slidenum">
              <a:rPr lang="ru-RU" altLang="ru-RU">
                <a:solidFill>
                  <a:srgbClr val="000000"/>
                </a:solidFill>
              </a:rPr>
              <a:pPr eaLnBrk="1" hangingPunct="1"/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16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45319-19A6-4C69-8134-C42BB178C8E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098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13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78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" y="0"/>
            <a:ext cx="365125" cy="5140328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66" y="510705"/>
            <a:ext cx="46037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289" y="510705"/>
            <a:ext cx="28575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239" y="510705"/>
            <a:ext cx="9525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510705"/>
            <a:ext cx="7938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91" y="3785860"/>
            <a:ext cx="73025" cy="126882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91" y="3597120"/>
            <a:ext cx="73025" cy="171292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91" y="3478171"/>
            <a:ext cx="73025" cy="103091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91" y="3406799"/>
            <a:ext cx="73025" cy="5551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257549"/>
            <a:ext cx="7772400" cy="1481328"/>
          </a:xfrm>
        </p:spPr>
        <p:txBody>
          <a:bodyPr/>
          <a:lstStyle>
            <a:lvl1pPr marR="9136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75436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6766" indent="0" algn="ctr">
              <a:buNone/>
            </a:lvl2pPr>
            <a:lvl3pPr marL="913532" indent="0" algn="ctr">
              <a:buNone/>
            </a:lvl3pPr>
            <a:lvl4pPr marL="1370297" indent="0" algn="ctr">
              <a:buNone/>
            </a:lvl4pPr>
            <a:lvl5pPr marL="1827062" indent="0" algn="ctr">
              <a:buNone/>
            </a:lvl5pPr>
            <a:lvl6pPr marL="2283829" indent="0" algn="ctr">
              <a:buNone/>
            </a:lvl6pPr>
            <a:lvl7pPr marL="2740595" indent="0" algn="ctr">
              <a:buNone/>
            </a:lvl7pPr>
            <a:lvl8pPr marL="3197360" indent="0" algn="ctr">
              <a:buNone/>
            </a:lvl8pPr>
            <a:lvl9pPr marL="3654126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B65C-ADA7-471D-AE54-73A02FF8ADA2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047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BF7E2-A73E-468F-AF27-5CB7BB99F151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95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4829178" y="805704"/>
            <a:ext cx="4321175" cy="43425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374650" y="0"/>
            <a:ext cx="5513388" cy="49611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975863" y="964550"/>
            <a:ext cx="3086417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1"/>
            <a:ext cx="2743200" cy="320061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3200614"/>
            <a:ext cx="3200400" cy="8564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1"/>
            <a:ext cx="1371600" cy="320061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6" y="3184752"/>
            <a:ext cx="2090737" cy="1958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3200612"/>
            <a:ext cx="1600200" cy="194288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029336"/>
            <a:ext cx="3200400" cy="21712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314821"/>
            <a:ext cx="3200400" cy="188579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3200612"/>
            <a:ext cx="4953000" cy="194288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3200612"/>
            <a:ext cx="5334000" cy="194288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1828696"/>
            <a:ext cx="5638800" cy="137191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1600307"/>
            <a:ext cx="5638800" cy="160030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3200612"/>
            <a:ext cx="1371600" cy="194288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79" tIns="34289" rIns="68579" bIns="34289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40" y="301350"/>
            <a:ext cx="8504237" cy="664547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510705"/>
            <a:ext cx="26988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6" y="510705"/>
            <a:ext cx="26987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7" y="510705"/>
            <a:ext cx="9525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2" y="510705"/>
            <a:ext cx="9525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65" y="510705"/>
            <a:ext cx="36512" cy="27438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013756"/>
            <a:ext cx="5718048" cy="733115"/>
          </a:xfrm>
        </p:spPr>
        <p:txBody>
          <a:bodyPr lIns="61721" bIns="0"/>
          <a:lstStyle>
            <a:lvl1pPr marL="548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384049"/>
            <a:ext cx="8156448" cy="582930"/>
          </a:xfrm>
        </p:spPr>
        <p:txBody>
          <a:bodyPr tIns="48005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89A83-6447-4CA5-ABAC-F4B85E85DAA7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827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4049"/>
            <a:ext cx="8229600" cy="6858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32787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32787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59A24-BEBD-421D-BA68-3CC95A4D55E1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203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301350"/>
            <a:ext cx="8867775" cy="664547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316" y="510705"/>
            <a:ext cx="46037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510705"/>
            <a:ext cx="26988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7" y="510705"/>
            <a:ext cx="9525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10705"/>
            <a:ext cx="9525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510705"/>
            <a:ext cx="28575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5" y="510705"/>
            <a:ext cx="28575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5" y="510705"/>
            <a:ext cx="9525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91" y="510705"/>
            <a:ext cx="7937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9401" y="510705"/>
            <a:ext cx="36513" cy="27438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384049"/>
            <a:ext cx="7772400" cy="6858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312"/>
            <a:ext cx="4040188" cy="479822"/>
          </a:xfrm>
        </p:spPr>
        <p:txBody>
          <a:bodyPr anchor="ctr"/>
          <a:lstStyle>
            <a:lvl1pPr marL="73083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357312"/>
            <a:ext cx="4041775" cy="479822"/>
          </a:xfrm>
        </p:spPr>
        <p:txBody>
          <a:bodyPr anchor="ctr"/>
          <a:lstStyle>
            <a:lvl1pPr marL="73083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844278"/>
            <a:ext cx="4041775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AA283-F9CE-43F7-85B3-5FA063509BA6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55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4049"/>
            <a:ext cx="7772400" cy="6858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43F92-91AA-4A3E-804B-5DA2E1342E79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66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BDEC9-8CA4-4237-BA59-98CC350DE75E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652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4788"/>
            <a:ext cx="8229600" cy="871538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076326"/>
            <a:ext cx="2514600" cy="3429000"/>
          </a:xfrm>
        </p:spPr>
        <p:txBody>
          <a:bodyPr/>
          <a:lstStyle>
            <a:lvl1pPr marL="54812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076326"/>
            <a:ext cx="5486400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02E41-0AD2-414B-B1E2-54174ABAF6C9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32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345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1" y="1"/>
            <a:ext cx="8777288" cy="1408396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413155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32065" y="898431"/>
            <a:ext cx="98334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4080" y="1295952"/>
              <a:ext cx="88935" cy="80921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6174" y="1391514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3694" y="1294648"/>
              <a:ext cx="88935" cy="8353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84465" y="1012625"/>
            <a:ext cx="98334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4080" y="1295952"/>
              <a:ext cx="88935" cy="80921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6174" y="1391514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3694" y="1294648"/>
              <a:ext cx="88935" cy="8353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36011" y="1089547"/>
            <a:ext cx="99920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437" y="1296595"/>
              <a:ext cx="88934" cy="7963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488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357" y="1295311"/>
              <a:ext cx="88934" cy="8220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330942"/>
            <a:ext cx="6858000" cy="526312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7407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41238"/>
            <a:ext cx="2133600" cy="27438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41238"/>
            <a:ext cx="5562600" cy="27438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41238"/>
            <a:ext cx="457200" cy="274384"/>
          </a:xfrm>
        </p:spPr>
        <p:txBody>
          <a:bodyPr/>
          <a:lstStyle>
            <a:lvl1pPr>
              <a:defRPr/>
            </a:lvl1pPr>
          </a:lstStyle>
          <a:p>
            <a:fld id="{173CB103-2DD4-4042-9AB7-24C49B49A7A8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69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43104-E1D0-4309-84A5-A29633C99CD0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703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981200" cy="4388644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5979"/>
            <a:ext cx="5867400" cy="4388644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E4D29-88EE-48DF-AC55-9E1C60489A2E}" type="slidenum">
              <a:rPr lang="ru-RU" altLang="ru-RU">
                <a:solidFill>
                  <a:srgbClr val="D6ECFF"/>
                </a:solidFill>
              </a:rPr>
              <a:pPr/>
              <a:t>‹#›</a:t>
            </a:fld>
            <a:endParaRPr lang="ru-RU" alt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61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71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45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59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94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55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99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56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20DAB4-5497-46AC-898E-FC9E7BE7A714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7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" y="0"/>
            <a:ext cx="365125" cy="5140328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91" y="3785860"/>
            <a:ext cx="73025" cy="126882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91" y="3597120"/>
            <a:ext cx="73025" cy="171292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91" y="3478171"/>
            <a:ext cx="73025" cy="103091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91" y="3406799"/>
            <a:ext cx="73025" cy="5551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566" y="510705"/>
            <a:ext cx="46037" cy="27438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8289" y="510705"/>
            <a:ext cx="28575" cy="27438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9239" y="510705"/>
            <a:ext cx="9525" cy="27438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510705"/>
            <a:ext cx="7938" cy="27438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383820"/>
            <a:ext cx="7772400" cy="686752"/>
          </a:xfrm>
          <a:prstGeom prst="rect">
            <a:avLst/>
          </a:prstGeom>
        </p:spPr>
        <p:txBody>
          <a:bodyPr vert="horz" lIns="68579" tIns="34289" rIns="68579" bIns="34289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4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337025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4812021"/>
            <a:ext cx="2133600" cy="274384"/>
          </a:xfrm>
          <a:prstGeom prst="rect">
            <a:avLst/>
          </a:prstGeom>
        </p:spPr>
        <p:txBody>
          <a:bodyPr vert="horz" lIns="68579" tIns="34289" rIns="68579" bIns="34289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4812021"/>
            <a:ext cx="5562600" cy="274384"/>
          </a:xfrm>
          <a:prstGeom prst="rect">
            <a:avLst/>
          </a:prstGeom>
        </p:spPr>
        <p:txBody>
          <a:bodyPr vert="horz" lIns="68579" tIns="34289" rIns="68579" bIns="34289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4812021"/>
            <a:ext cx="457200" cy="274384"/>
          </a:xfrm>
          <a:prstGeom prst="rect">
            <a:avLst/>
          </a:prstGeom>
        </p:spPr>
        <p:txBody>
          <a:bodyPr vert="horz" wrap="square" lIns="68579" tIns="34289" rIns="68579" bIns="3428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25F5F5-754F-4C03-B6C0-B0F0C78D97C9}" type="slidenum">
              <a:rPr lang="ru-RU" altLang="ru-RU" smtClean="0">
                <a:solidFill>
                  <a:srgbClr val="D6ECFF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D6EC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575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6766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3532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0297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7062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0773" indent="-342575" algn="l" rtl="0" eaLnBrk="0" fontAlgn="base" hangingPunct="0">
        <a:spcBef>
          <a:spcPts val="699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73" indent="-28547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4418" indent="-22838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278" indent="-22838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731" indent="-209352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304" indent="-210113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145" indent="-182707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987" indent="-182707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829" indent="-182707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321703" y="214297"/>
            <a:ext cx="6697313" cy="203598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100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«Развитие рынка социальных услуг в Хабаровском крае»</a:t>
            </a:r>
            <a:endParaRPr lang="ru-RU" sz="4100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96754" y="2518172"/>
            <a:ext cx="6268685" cy="2143122"/>
          </a:xfrm>
        </p:spPr>
        <p:txBody>
          <a:bodyPr>
            <a:noAutofit/>
          </a:bodyPr>
          <a:lstStyle/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r>
              <a:rPr lang="ru-RU" sz="3300" dirty="0" smtClean="0">
                <a:latin typeface="Cambria" pitchFamily="18" charset="0"/>
                <a:cs typeface="Arial" pitchFamily="34" charset="0"/>
              </a:rPr>
              <a:t>Бурлака Михаил Иванович</a:t>
            </a:r>
          </a:p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endParaRPr lang="ru-RU" sz="2100" dirty="0" smtClean="0">
              <a:latin typeface="Cambria" pitchFamily="18" charset="0"/>
              <a:cs typeface="Arial" pitchFamily="34" charset="0"/>
            </a:endParaRPr>
          </a:p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r>
              <a:rPr lang="ru-RU" sz="2100" dirty="0" smtClean="0">
                <a:latin typeface="Cambria" pitchFamily="18" charset="0"/>
                <a:cs typeface="Arial" pitchFamily="34" charset="0"/>
              </a:rPr>
              <a:t>заместитель министра – начальник управления социального обслуживания населения министерства социальной защиты Хабаровского края</a:t>
            </a:r>
          </a:p>
          <a:p>
            <a:pPr marL="411090" algn="ctr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5" y="750082"/>
            <a:ext cx="2645299" cy="3161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20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idx="4294967295"/>
          </p:nvPr>
        </p:nvSpPr>
        <p:spPr>
          <a:xfrm>
            <a:off x="1303713" y="107140"/>
            <a:ext cx="7840289" cy="4714908"/>
          </a:xfrm>
          <a:ln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41109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44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41109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4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В бюджете края на 2016 год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предусмотрено 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27,4 млн. руб. 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marL="41109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41109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В проекте бюджета на  2017 год и плановый период 2018 и 2019 гг.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запланировано </a:t>
            </a: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28,1 млн. руб.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субсидии негосударственным организациям, включенным в Реестр поставщиков социальных услуг</a:t>
            </a:r>
          </a:p>
          <a:p>
            <a:pPr marL="411090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400" dirty="0"/>
          </a:p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endParaRPr lang="ru-RU" sz="3200" b="1" dirty="0"/>
          </a:p>
        </p:txBody>
      </p:sp>
      <p:pic>
        <p:nvPicPr>
          <p:cNvPr id="4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8"/>
            <a:ext cx="1748588" cy="2089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96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250134" y="169633"/>
            <a:ext cx="7724492" cy="337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  <a:spAutoFit/>
          </a:bodyPr>
          <a:lstStyle/>
          <a:p>
            <a:pPr indent="3369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lang="en-US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полугодие 2016 года выплачена компенсация в размере </a:t>
            </a:r>
          </a:p>
          <a:p>
            <a:pPr indent="3369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3 134 276,33 рублей</a:t>
            </a:r>
            <a:endParaRPr lang="ru-RU" sz="33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3369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оказание социальных услуг</a:t>
            </a:r>
            <a:b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3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261 гражданину</a:t>
            </a:r>
            <a:endParaRPr lang="ru-RU" sz="3300" b="1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36938" algn="just" fontAlgn="base">
              <a:spcBef>
                <a:spcPct val="0"/>
              </a:spcBef>
              <a:spcAft>
                <a:spcPct val="0"/>
              </a:spcAft>
            </a:pP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4" y="321454"/>
            <a:ext cx="1748588" cy="2089562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0" y="3321850"/>
          <a:ext cx="9144000" cy="182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1000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FullSizeRe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2570723" cy="2786064"/>
          </a:xfrm>
          <a:prstGeom prst="rect">
            <a:avLst/>
          </a:prstGeom>
        </p:spPr>
      </p:pic>
      <p:pic>
        <p:nvPicPr>
          <p:cNvPr id="11" name="Рисунок 10" descr="20160927_124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6653" y="0"/>
            <a:ext cx="5304272" cy="2591860"/>
          </a:xfrm>
          <a:prstGeom prst="rect">
            <a:avLst/>
          </a:prstGeom>
        </p:spPr>
      </p:pic>
      <p:pic>
        <p:nvPicPr>
          <p:cNvPr id="13" name="Рисунок 12" descr="FullSizeRender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2786065"/>
            <a:ext cx="2015630" cy="2357436"/>
          </a:xfrm>
          <a:prstGeom prst="rect">
            <a:avLst/>
          </a:prstGeom>
        </p:spPr>
      </p:pic>
      <p:pic>
        <p:nvPicPr>
          <p:cNvPr id="10" name="Рисунок 9" descr="20160927_1246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4356" y="1393024"/>
            <a:ext cx="2109644" cy="3750477"/>
          </a:xfrm>
          <a:prstGeom prst="rect">
            <a:avLst/>
          </a:prstGeom>
        </p:spPr>
      </p:pic>
      <p:pic>
        <p:nvPicPr>
          <p:cNvPr id="6" name="Рисунок 5" descr="20160927_1246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768" y="1"/>
            <a:ext cx="2000232" cy="3460717"/>
          </a:xfrm>
          <a:prstGeom prst="rect">
            <a:avLst/>
          </a:prstGeom>
        </p:spPr>
      </p:pic>
      <p:pic>
        <p:nvPicPr>
          <p:cNvPr id="3" name="Рисунок 2" descr="20160927_1244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6655" y="2189934"/>
            <a:ext cx="5197115" cy="2953566"/>
          </a:xfrm>
          <a:prstGeom prst="rect">
            <a:avLst/>
          </a:prstGeom>
        </p:spPr>
      </p:pic>
      <p:sp>
        <p:nvSpPr>
          <p:cNvPr id="614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946655" y="2"/>
            <a:ext cx="5197078" cy="101798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ИП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Котлова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А.В. </a:t>
            </a:r>
            <a:br>
              <a:rPr lang="ru-RU" sz="3000" dirty="0" smtClean="0">
                <a:latin typeface="Arial" pitchFamily="34" charset="0"/>
                <a:cs typeface="Arial" pitchFamily="34" charset="0"/>
              </a:rPr>
            </a:br>
            <a:r>
              <a:rPr lang="ru-RU" sz="3000" dirty="0" smtClean="0">
                <a:latin typeface="Arial" pitchFamily="34" charset="0"/>
                <a:cs typeface="Arial" pitchFamily="34" charset="0"/>
              </a:rPr>
              <a:t>Пансионат «Лотос»</a:t>
            </a:r>
            <a:endParaRPr lang="ru-RU" sz="300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0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821" y="2491367"/>
            <a:ext cx="3536181" cy="2652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295" y="696505"/>
            <a:ext cx="3526707" cy="2421095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518179"/>
            <a:ext cx="3500431" cy="262532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6719"/>
            <a:ext cx="3500430" cy="26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440" y="2596904"/>
            <a:ext cx="4171336" cy="254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93275" y="964396"/>
            <a:ext cx="2276645" cy="19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6439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Хабаровская краевая общественная организация "Милосердие" </a:t>
            </a:r>
            <a:endParaRPr lang="ru-RU" sz="3000" dirty="0">
              <a:solidFill>
                <a:schemeClr val="tx2">
                  <a:satMod val="20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idx="4294967295"/>
          </p:nvPr>
        </p:nvSpPr>
        <p:spPr>
          <a:xfrm>
            <a:off x="143508" y="1446463"/>
            <a:ext cx="9000492" cy="3481340"/>
          </a:xfrm>
        </p:spPr>
        <p:txBody>
          <a:bodyPr/>
          <a:lstStyle/>
          <a:p>
            <a:pPr marL="456766" indent="-456766" eaLnBrk="1" hangingPunct="1">
              <a:buFont typeface="Wingdings 2" panose="05020102010507070707" pitchFamily="18" charset="2"/>
              <a:buAutoNum type="arabicParenR"/>
            </a:pPr>
            <a:endParaRPr lang="ru-RU" altLang="ru-RU" sz="2000" dirty="0"/>
          </a:p>
          <a:p>
            <a:pPr marL="456766" indent="-456766" eaLnBrk="1" hangingPunct="1">
              <a:buFont typeface="Wingdings 2" panose="05020102010507070707" pitchFamily="18" charset="2"/>
              <a:buAutoNum type="arabicParenR"/>
            </a:pPr>
            <a:endParaRPr lang="ru-RU" altLang="ru-RU" sz="2000" dirty="0"/>
          </a:p>
          <a:p>
            <a:pPr marL="456766" indent="-456766" eaLnBrk="1" hangingPunct="1">
              <a:buFont typeface="Wingdings 2" panose="05020102010507070707" pitchFamily="18" charset="2"/>
              <a:buAutoNum type="arabicParenR"/>
            </a:pPr>
            <a:endParaRPr lang="ru-RU" altLang="ru-RU" sz="2000" dirty="0"/>
          </a:p>
          <a:p>
            <a:pPr marL="456766" indent="-456766" eaLnBrk="1" hangingPunct="1">
              <a:buFont typeface="Wingdings 2" panose="05020102010507070707" pitchFamily="18" charset="2"/>
              <a:buAutoNum type="arabicParenR"/>
            </a:pPr>
            <a:endParaRPr lang="ru-RU" altLang="ru-RU" sz="2000" dirty="0"/>
          </a:p>
          <a:p>
            <a:pPr marL="456766" indent="-456766" eaLnBrk="1" hangingPunct="1">
              <a:buFont typeface="Wingdings 2" panose="05020102010507070707" pitchFamily="18" charset="2"/>
              <a:buAutoNum type="arabicParenR"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8708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321703" cy="3061178"/>
          </a:xfrm>
          <a:prstGeom prst="rect">
            <a:avLst/>
          </a:prstGeom>
        </p:spPr>
      </p:pic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32" y="268040"/>
            <a:ext cx="9139771" cy="128627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000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3000" dirty="0">
              <a:solidFill>
                <a:schemeClr val="tx2">
                  <a:satMod val="20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37" y="1835053"/>
            <a:ext cx="4411265" cy="330844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85958"/>
            <a:ext cx="4732736" cy="2657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45" y="1"/>
            <a:ext cx="2306357" cy="305395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05" y="696504"/>
            <a:ext cx="4554173" cy="2361587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39299" y="0"/>
            <a:ext cx="8465403" cy="101797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68579" tIns="34289" rIns="68579" bIns="34289"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АНО "Социально-психологическая служба поддержки семьи "Возрождение семьи"</a:t>
            </a:r>
            <a:endParaRPr lang="ru-RU" sz="3000" spc="-10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7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CC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134475" cy="802481"/>
          </a:xfrm>
        </p:spPr>
        <p:txBody>
          <a:bodyPr/>
          <a:lstStyle/>
          <a:p>
            <a:pPr marL="272792" indent="-272792" algn="ctr" eaLnBrk="1" fontAlgn="auto" hangingPunct="1">
              <a:spcAft>
                <a:spcPts val="0"/>
              </a:spcAft>
              <a:buClr>
                <a:srgbClr val="0BD0D9"/>
              </a:buClr>
              <a:buSzPct val="95000"/>
              <a:defRPr/>
            </a:pPr>
            <a:r>
              <a:rPr lang="ru-RU" sz="2400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Результаты мониторинга реестров поставщиков субъектов Дальневосточного Федерального округа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255035020"/>
              </p:ext>
            </p:extLst>
          </p:nvPr>
        </p:nvGraphicFramePr>
        <p:xfrm>
          <a:off x="-7" y="892971"/>
          <a:ext cx="9144009" cy="4392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08"/>
                <a:gridCol w="1562395"/>
                <a:gridCol w="1952993"/>
                <a:gridCol w="2116813"/>
              </a:tblGrid>
              <a:tr h="57306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Arial" pitchFamily="34" charset="0"/>
                          <a:cs typeface="Arial" pitchFamily="34" charset="0"/>
                        </a:rPr>
                        <a:t>Субъект</a:t>
                      </a:r>
                      <a:endParaRPr lang="ru-RU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34286" marB="34286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itchFamily="34" charset="0"/>
                          <a:cs typeface="Arial" pitchFamily="34" charset="0"/>
                        </a:rPr>
                        <a:t>Всего  поставщиков</a:t>
                      </a:r>
                      <a:endParaRPr lang="ru-RU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34286" marB="34286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itchFamily="34" charset="0"/>
                          <a:cs typeface="Arial" pitchFamily="34" charset="0"/>
                        </a:rPr>
                        <a:t>Государственные  поставщики</a:t>
                      </a:r>
                      <a:endParaRPr lang="ru-RU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34286" marB="34286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itchFamily="34" charset="0"/>
                          <a:cs typeface="Arial" pitchFamily="34" charset="0"/>
                        </a:rPr>
                        <a:t>Негосударственные  поставщики</a:t>
                      </a:r>
                      <a:endParaRPr lang="ru-RU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34286" marB="34286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807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Республика Саха (Якутия)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10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Хабаровский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край</a:t>
                      </a:r>
                      <a:endParaRPr lang="ru-RU" sz="17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91355" marR="91355" marT="34286" marB="3428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91355" marR="91355" marT="34286" marB="3428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1355" marR="91355" marT="34286" marB="34286">
                    <a:solidFill>
                      <a:srgbClr val="FF0000"/>
                    </a:solidFill>
                  </a:tcPr>
                </a:tc>
              </a:tr>
              <a:tr h="373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3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Амурская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область</a:t>
                      </a:r>
                      <a:endParaRPr lang="ru-RU" sz="17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94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Еврейская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автономная область</a:t>
                      </a:r>
                      <a:endParaRPr lang="ru-RU" sz="17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3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latin typeface="Arial" pitchFamily="34" charset="0"/>
                          <a:cs typeface="Arial" pitchFamily="34" charset="0"/>
                        </a:rPr>
                        <a:t>Сахалинская область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73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21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latin typeface="Arial" pitchFamily="34" charset="0"/>
                          <a:cs typeface="Arial" pitchFamily="34" charset="0"/>
                        </a:rPr>
                        <a:t>Магаданская область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91355" marR="91355" marT="34286" marB="34286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1691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7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Чукотский автономный округ</a:t>
                      </a:r>
                      <a:endParaRPr kumimoji="0" lang="ru-RU" sz="17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55" marR="91355" marT="34286" marB="34286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155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748588" cy="208956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14297"/>
            <a:ext cx="7358082" cy="1178727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100" spc="-1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Преимущества НКО как поставщика социальных услуг:</a:t>
            </a:r>
            <a:endParaRPr lang="ru-RU" sz="3600" spc="-10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142976" y="1446584"/>
          <a:ext cx="8001024" cy="3696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889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14296"/>
            <a:ext cx="7358082" cy="1285866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100" spc="-1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Проблемы НКО как поставщика социальных услуг:</a:t>
            </a:r>
            <a:endParaRPr lang="ru-RU" sz="3600" spc="-10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748588" cy="208956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1357290" y="1500184"/>
          <a:ext cx="7786710" cy="3375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294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07139"/>
          <a:ext cx="9144000" cy="48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587821142"/>
              </p:ext>
            </p:extLst>
          </p:nvPr>
        </p:nvGraphicFramePr>
        <p:xfrm>
          <a:off x="0" y="482204"/>
          <a:ext cx="9144000" cy="466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9059" y="1768072"/>
            <a:ext cx="1748588" cy="2089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06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1518028" y="1500180"/>
            <a:ext cx="7336259" cy="3221436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11090" algn="ctr" eaLnBrk="1" fontAlgn="auto" hangingPunct="1">
              <a:spcAft>
                <a:spcPts val="0"/>
              </a:spcAft>
              <a:buNone/>
              <a:defRPr/>
            </a:pPr>
            <a:r>
              <a:rPr lang="ru-RU" sz="6600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6600" dirty="0">
                <a:ln w="6600">
                  <a:solidFill>
                    <a:schemeClr val="accent2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6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84" y="214297"/>
            <a:ext cx="1875248" cy="2240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22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grusosh.narod.ru/works/gos-sim/full_pictures/gerb15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339" y="0"/>
            <a:ext cx="1285884" cy="1409188"/>
          </a:xfrm>
          <a:prstGeom prst="rect">
            <a:avLst/>
          </a:prstGeom>
          <a:noFill/>
        </p:spPr>
      </p:pic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1" y="1446603"/>
            <a:ext cx="4893471" cy="16073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Послание Президента Федеральному Собранию Российской Федерации</a:t>
            </a:r>
            <a:b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 03.12.2015 </a:t>
            </a: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ru-RU" sz="2700" spc="0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3473" y="214297"/>
            <a:ext cx="3977767" cy="264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161116"/>
            <a:ext cx="9144000" cy="196207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Распоряжение Правительства Российской Федерации от 08.06.2016 № 1144-р «Об утверждении плана мероприятий («дорожной карты») «Поддержка доступа негосударственных организаций к предоставлению услуг в социальной сфере»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000" dirty="0" smtClean="0">
                <a:latin typeface="Arial" pitchFamily="34" charset="0"/>
                <a:cs typeface="Arial" pitchFamily="34" charset="0"/>
              </a:rPr>
            </a:b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5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2129"/>
            <a:ext cx="9144000" cy="24352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25000"/>
              </a:lnSpc>
            </a:pPr>
            <a:r>
              <a:rPr lang="ru-RU" sz="4100" spc="225" dirty="0" smtClean="0">
                <a:ln/>
                <a:solidFill>
                  <a:srgbClr val="A5A5A5">
                    <a:lumMod val="20000"/>
                    <a:lumOff val="80000"/>
                  </a:srgbClr>
                </a:solidFill>
                <a:latin typeface="Impact" panose="020B0806030902050204" pitchFamily="34" charset="0"/>
              </a:rPr>
              <a:t/>
            </a:r>
            <a:br>
              <a:rPr lang="ru-RU" sz="4100" spc="225" dirty="0" smtClean="0">
                <a:ln/>
                <a:solidFill>
                  <a:srgbClr val="A5A5A5">
                    <a:lumMod val="20000"/>
                    <a:lumOff val="80000"/>
                  </a:srgbClr>
                </a:solidFill>
                <a:latin typeface="Impact" panose="020B0806030902050204" pitchFamily="34" charset="0"/>
              </a:rPr>
            </a:br>
            <a:r>
              <a:rPr lang="ru-RU" sz="4100" spc="225" dirty="0" smtClean="0">
                <a:ln/>
                <a:solidFill>
                  <a:srgbClr val="FFFF00"/>
                </a:solidFill>
                <a:latin typeface="Impact" panose="020B0806030902050204" pitchFamily="34" charset="0"/>
              </a:rPr>
              <a:t>«Развитие рынка социальных услуг в Хабаровском крае»</a:t>
            </a:r>
            <a:endParaRPr lang="ru-RU" sz="4100" spc="225" dirty="0">
              <a:ln/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63109"/>
            <a:ext cx="9144000" cy="166968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600" b="1" i="1" dirty="0" smtClean="0">
                <a:ln/>
                <a:solidFill>
                  <a:prstClr val="white"/>
                </a:solidFill>
              </a:rPr>
              <a:t>БУРЛАКА МИХАИЛ ИВАНОВИЧ – </a:t>
            </a:r>
          </a:p>
          <a:p>
            <a:pPr algn="ctr"/>
            <a:r>
              <a:rPr lang="ru-RU" sz="2600" b="1" i="1" dirty="0" smtClean="0">
                <a:ln/>
                <a:solidFill>
                  <a:prstClr val="white"/>
                </a:solidFill>
              </a:rPr>
              <a:t>заместитель </a:t>
            </a:r>
            <a:r>
              <a:rPr lang="ru-RU" sz="2600" b="1" i="1" dirty="0">
                <a:ln/>
                <a:solidFill>
                  <a:prstClr val="white"/>
                </a:solidFill>
              </a:rPr>
              <a:t>министра социальной защиты населения  Хабаровского края </a:t>
            </a:r>
            <a:r>
              <a:rPr lang="ru-RU" sz="2600" b="1" i="1" dirty="0" smtClean="0">
                <a:ln/>
                <a:solidFill>
                  <a:prstClr val="white"/>
                </a:solidFill>
              </a:rPr>
              <a:t>– начальник </a:t>
            </a:r>
            <a:r>
              <a:rPr lang="ru-RU" sz="2600" b="1" i="1" dirty="0">
                <a:ln/>
                <a:solidFill>
                  <a:prstClr val="white"/>
                </a:solidFill>
              </a:rPr>
              <a:t>управления социального обслуживания </a:t>
            </a:r>
            <a:r>
              <a:rPr lang="ru-RU" sz="2600" b="1" i="1" dirty="0" smtClean="0">
                <a:ln/>
                <a:solidFill>
                  <a:prstClr val="white"/>
                </a:solidFill>
              </a:rPr>
              <a:t>населения</a:t>
            </a:r>
            <a:endParaRPr lang="ru-RU" sz="2600" b="1" i="1" dirty="0">
              <a:ln/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51278" y="3219822"/>
            <a:ext cx="869520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Прямая соединительная линия 4"/>
          <p:cNvCxnSpPr/>
          <p:nvPr/>
        </p:nvCxnSpPr>
        <p:spPr bwMode="auto">
          <a:xfrm>
            <a:off x="251278" y="3259541"/>
            <a:ext cx="869520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412634370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553612" y="267874"/>
            <a:ext cx="7608147" cy="466133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4986" y="2035966"/>
            <a:ext cx="2839661" cy="176809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2400" b="1" spc="75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Государство</a:t>
            </a:r>
            <a:endParaRPr lang="ru-RU" sz="2400" b="1" spc="75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72000" y="1500181"/>
            <a:ext cx="4572000" cy="160735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Негосударственный сектор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964647" y="3214693"/>
            <a:ext cx="2678925" cy="160735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2100" b="1" spc="38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Получатели социальных услуг</a:t>
            </a:r>
            <a:endParaRPr lang="ru-RU" sz="2100" b="1" spc="38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7" descr="Untitled-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6699" t="14633" r="57038" b="4667"/>
          <a:stretch/>
        </p:blipFill>
        <p:spPr bwMode="auto">
          <a:xfrm>
            <a:off x="5107787" y="3214693"/>
            <a:ext cx="642315" cy="1777331"/>
          </a:xfrm>
          <a:prstGeom prst="snip2SameRect">
            <a:avLst/>
          </a:prstGeom>
          <a:noFill/>
          <a:ln>
            <a:noFill/>
          </a:ln>
          <a:extLst/>
        </p:spPr>
      </p:pic>
      <p:sp>
        <p:nvSpPr>
          <p:cNvPr id="18" name="Содержимое 4"/>
          <p:cNvSpPr txBox="1">
            <a:spLocks/>
          </p:cNvSpPr>
          <p:nvPr/>
        </p:nvSpPr>
        <p:spPr bwMode="auto">
          <a:xfrm>
            <a:off x="875084" y="535767"/>
            <a:ext cx="4768486" cy="161448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411090" indent="-342575" algn="ctr">
              <a:spcBef>
                <a:spcPts val="699"/>
              </a:spcBef>
              <a:buClr>
                <a:schemeClr val="tx2"/>
              </a:buClr>
              <a:buSzPct val="95000"/>
              <a:defRPr/>
            </a:pPr>
            <a:r>
              <a:rPr lang="ru-RU" sz="6600" dirty="0" smtClean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Рынок социальных услуг</a:t>
            </a:r>
            <a:endParaRPr lang="ru-RU" sz="6600" dirty="0">
              <a:solidFill>
                <a:schemeClr val="tx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Двойная стрелка вверх/вниз 29"/>
          <p:cNvSpPr/>
          <p:nvPr/>
        </p:nvSpPr>
        <p:spPr>
          <a:xfrm rot="17576956">
            <a:off x="2461692" y="3291160"/>
            <a:ext cx="375050" cy="1017992"/>
          </a:xfrm>
          <a:prstGeom prst="upDownArrow">
            <a:avLst>
              <a:gd name="adj1" fmla="val 31407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верх/вниз 30"/>
          <p:cNvSpPr/>
          <p:nvPr/>
        </p:nvSpPr>
        <p:spPr>
          <a:xfrm rot="2444294">
            <a:off x="6017023" y="2913655"/>
            <a:ext cx="375050" cy="1283747"/>
          </a:xfrm>
          <a:prstGeom prst="upDownArrow">
            <a:avLst>
              <a:gd name="adj1" fmla="val 31407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ru-RU"/>
          </a:p>
        </p:txBody>
      </p:sp>
      <p:sp>
        <p:nvSpPr>
          <p:cNvPr id="32" name="Двойная стрелка вверх/вниз 31"/>
          <p:cNvSpPr/>
          <p:nvPr/>
        </p:nvSpPr>
        <p:spPr>
          <a:xfrm rot="4623605">
            <a:off x="3572305" y="1536286"/>
            <a:ext cx="440678" cy="2117287"/>
          </a:xfrm>
          <a:prstGeom prst="upDownArrow">
            <a:avLst>
              <a:gd name="adj1" fmla="val 31407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ru-RU"/>
          </a:p>
        </p:txBody>
      </p:sp>
      <p:pic>
        <p:nvPicPr>
          <p:cNvPr id="33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87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01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6571" y="160717"/>
            <a:ext cx="7407431" cy="1232306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Реестр поставщиков социальных услуг Хабаровского края</a:t>
            </a:r>
            <a:endParaRPr lang="ru-RU" sz="33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48573" cy="2089544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821505" y="1500180"/>
          <a:ext cx="8197511" cy="3528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210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3612" y="107156"/>
            <a:ext cx="8590388" cy="5036344"/>
          </a:xfrm>
          <a:noFill/>
          <a:ln w="28575">
            <a:noFill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За 9 месяцев 2016 года</a:t>
            </a:r>
            <a:b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в министерство обратилось</a:t>
            </a: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5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45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55 815 </a:t>
            </a: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граждан</a:t>
            </a:r>
            <a:b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5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2 608 </a:t>
            </a: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граждан </a:t>
            </a:r>
            <a:r>
              <a:rPr lang="ru-RU" sz="41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воспользовались услугами негосударственных организаций </a:t>
            </a:r>
            <a:r>
              <a:rPr lang="ru-RU" sz="3000" dirty="0" smtClean="0">
                <a:ln w="6600">
                  <a:solidFill>
                    <a:srgbClr val="EA157A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000" dirty="0" smtClean="0">
                <a:ln w="6600">
                  <a:solidFill>
                    <a:srgbClr val="EA157A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300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748588" cy="2089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293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"/>
            <a:ext cx="9144000" cy="5143501"/>
          </a:xfrm>
          <a:solidFill>
            <a:schemeClr val="accent1">
              <a:lumMod val="50000"/>
            </a:schemeClr>
          </a:solidFill>
        </p:spPr>
      </p:pic>
      <p:sp>
        <p:nvSpPr>
          <p:cNvPr id="5" name="Стрелка влево 4"/>
          <p:cNvSpPr/>
          <p:nvPr/>
        </p:nvSpPr>
        <p:spPr>
          <a:xfrm rot="19767651">
            <a:off x="6000655" y="3218149"/>
            <a:ext cx="1317992" cy="484586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9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90508"/>
            <a:ext cx="4411265" cy="2952995"/>
          </a:xfrm>
          <a:prstGeom prst="rect">
            <a:avLst/>
          </a:prstGeom>
        </p:spPr>
      </p:pic>
      <p:pic>
        <p:nvPicPr>
          <p:cNvPr id="3" name="Рисунок 2" descr="DSC09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1264" y="1975308"/>
            <a:ext cx="4732736" cy="3168194"/>
          </a:xfrm>
          <a:prstGeom prst="rect">
            <a:avLst/>
          </a:prstGeom>
        </p:spPr>
      </p:pic>
      <p:pic>
        <p:nvPicPr>
          <p:cNvPr id="4" name="Рисунок 3" descr="DSC092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1846" y="0"/>
            <a:ext cx="4722157" cy="3161114"/>
          </a:xfrm>
          <a:prstGeom prst="rect">
            <a:avLst/>
          </a:prstGeom>
        </p:spPr>
      </p:pic>
      <p:pic>
        <p:nvPicPr>
          <p:cNvPr id="5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8" y="1"/>
            <a:ext cx="1479559" cy="17680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" y="1"/>
            <a:ext cx="4464843" cy="23775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Проведено более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встреч и круглых столов с представителями негосударственных организаций</a:t>
            </a:r>
          </a:p>
        </p:txBody>
      </p:sp>
    </p:spTree>
    <p:extLst>
      <p:ext uri="{BB962C8B-B14F-4D97-AF65-F5344CB8AC3E}">
        <p14:creationId xmlns="" xmlns:p14="http://schemas.microsoft.com/office/powerpoint/2010/main" val="20477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2012г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625579" cy="3469184"/>
          </a:xfrm>
          <a:prstGeom prst="rect">
            <a:avLst/>
          </a:prstGeom>
        </p:spPr>
      </p:pic>
      <p:pic>
        <p:nvPicPr>
          <p:cNvPr id="28" name="Рисунок 27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5578" y="0"/>
            <a:ext cx="4518422" cy="3388817"/>
          </a:xfrm>
          <a:prstGeom prst="rect">
            <a:avLst/>
          </a:prstGeom>
        </p:spPr>
      </p:pic>
      <p:pic>
        <p:nvPicPr>
          <p:cNvPr id="30" name="Рисунок 29" descr="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57436"/>
            <a:ext cx="4628552" cy="2786064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0" y="1875230"/>
            <a:ext cx="4625579" cy="1071570"/>
          </a:xfrm>
          <a:prstGeom prst="rect">
            <a:avLst/>
          </a:prstGeom>
          <a:extLst/>
        </p:spPr>
        <p:txBody>
          <a:bodyPr vert="horz" lIns="68579" tIns="34289" rIns="68579" bIns="34289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700" b="1" spc="-75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Реабилитационный центр «Дальний Восток»</a:t>
            </a:r>
            <a:br>
              <a:rPr lang="ru-RU" sz="2700" b="1" spc="-75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sz="2700" b="1" spc="-75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Рисунок 6" descr="FullSizeRender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5578" y="2300732"/>
            <a:ext cx="4518422" cy="2842771"/>
          </a:xfrm>
          <a:prstGeom prst="rect">
            <a:avLst/>
          </a:prstGeom>
        </p:spPr>
      </p:pic>
      <p:sp>
        <p:nvSpPr>
          <p:cNvPr id="512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18423" y="1821652"/>
            <a:ext cx="4625579" cy="1017974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spc="-75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социальной адаптации «Омега ДВ»</a:t>
            </a:r>
            <a:endParaRPr lang="ru-RU" sz="2700" b="1" spc="-75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8101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47EA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7191" y="160718"/>
            <a:ext cx="8429652" cy="498278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Постановление Правительства края</a:t>
            </a:r>
            <a:br>
              <a:rPr lang="ru-R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от 29.12.2015 № 480-пр "Об утверждении Порядка определения размера и выплаты компенсации поставщикам социальных услуг, включенным в реестр поставщиков социальных услуг Хабаровского края, но не участвующим в выполнении государственного задания (заказа), при получении у них гражданином социальных услуг, предусмотренных индивидуальной программой предоставления социальных услуг"</a:t>
            </a:r>
            <a:endParaRPr lang="ru-RU" sz="30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komissy.ru/main/wp-content/uploads/2015/11/paradnij_gerb_habarovskogo_kraya-600x7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1"/>
            <a:ext cx="1345067" cy="160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90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544</Words>
  <Application>Microsoft Office PowerPoint</Application>
  <PresentationFormat>Экран (16:9)</PresentationFormat>
  <Paragraphs>122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Метро</vt:lpstr>
      <vt:lpstr>«Развитие рынка социальных услуг в Хабаровском крае»</vt:lpstr>
      <vt:lpstr>Послание Президента Федеральному Собранию Российской Федерации от 03.12.2015  </vt:lpstr>
      <vt:lpstr>Слайд 3</vt:lpstr>
      <vt:lpstr>Реестр поставщиков социальных услуг Хабаровского края</vt:lpstr>
      <vt:lpstr>    За 9 месяцев 2016 года     в министерство обратилось   55 815 граждан  2 608 граждан воспользовались услугами негосударственных организаций  </vt:lpstr>
      <vt:lpstr>Слайд 6</vt:lpstr>
      <vt:lpstr>Слайд 7</vt:lpstr>
      <vt:lpstr>Центр социальной адаптации «Омега ДВ»</vt:lpstr>
      <vt:lpstr>Постановление Правительства края от 29.12.2015 № 480-пр "Об утверждении Порядка определения размера и выплаты компенсации поставщикам социальных услуг, включенным в реестр поставщиков социальных услуг Хабаровского края, но не участвующим в выполнении государственного задания (заказа), при получении у них гражданином социальных услуг, предусмотренных индивидуальной программой предоставления социальных услуг"</vt:lpstr>
      <vt:lpstr>Слайд 10</vt:lpstr>
      <vt:lpstr>Слайд 11</vt:lpstr>
      <vt:lpstr>ИП Котлова А.В.  Пансионат «Лотос»</vt:lpstr>
      <vt:lpstr>Хабаровская краевая общественная организация "Милосердие" </vt:lpstr>
      <vt:lpstr> </vt:lpstr>
      <vt:lpstr>Результаты мониторинга реестров поставщиков субъектов Дальневосточного Федерального округа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Рассохатская Неля Станиславовна</dc:creator>
  <cp:lastModifiedBy>Губарьков</cp:lastModifiedBy>
  <cp:revision>123</cp:revision>
  <cp:lastPrinted>2015-01-22T00:17:06Z</cp:lastPrinted>
  <dcterms:created xsi:type="dcterms:W3CDTF">2015-01-21T01:10:42Z</dcterms:created>
  <dcterms:modified xsi:type="dcterms:W3CDTF">2016-10-05T04:14:45Z</dcterms:modified>
</cp:coreProperties>
</file>